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63" r:id="rId3"/>
    <p:sldId id="257" r:id="rId4"/>
    <p:sldId id="258" r:id="rId5"/>
    <p:sldId id="259" r:id="rId6"/>
    <p:sldId id="260" r:id="rId7"/>
    <p:sldId id="262" r:id="rId8"/>
    <p:sldId id="266" r:id="rId9"/>
    <p:sldId id="265" r:id="rId10"/>
    <p:sldId id="267" r:id="rId11"/>
  </p:sldIdLst>
  <p:sldSz cx="18288000" cy="10287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Raleway" panose="020B0604020202020204" charset="0"/>
      <p:regular r:id="rId16"/>
    </p:embeddedFont>
    <p:embeddedFont>
      <p:font typeface="Raleway Bold" panose="020B0604020202020204" charset="0"/>
      <p:regular r:id="rId17"/>
    </p:embeddedFont>
    <p:embeddedFont>
      <p:font typeface="Raleway Heavy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3" d="100"/>
          <a:sy n="43" d="100"/>
        </p:scale>
        <p:origin x="740" y="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13F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04800" y="5448300"/>
            <a:ext cx="7148982" cy="4673362"/>
            <a:chOff x="0" y="0"/>
            <a:chExt cx="9531976" cy="6231151"/>
          </a:xfrm>
        </p:grpSpPr>
        <p:sp>
          <p:nvSpPr>
            <p:cNvPr id="3" name="AutoShape 3"/>
            <p:cNvSpPr/>
            <p:nvPr/>
          </p:nvSpPr>
          <p:spPr>
            <a:xfrm>
              <a:off x="0" y="0"/>
              <a:ext cx="8367188" cy="52113"/>
            </a:xfrm>
            <a:prstGeom prst="rect">
              <a:avLst/>
            </a:prstGeom>
            <a:solidFill>
              <a:srgbClr val="F5FFF9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542839"/>
              <a:ext cx="9531976" cy="56883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000" b="1" dirty="0">
                  <a:solidFill>
                    <a:srgbClr val="F5FFF9"/>
                  </a:solidFill>
                  <a:latin typeface="Raleway"/>
                </a:rPr>
                <a:t>Presented by;</a:t>
              </a:r>
            </a:p>
            <a:p>
              <a:pPr>
                <a:lnSpc>
                  <a:spcPts val="4200"/>
                </a:lnSpc>
              </a:pPr>
              <a:r>
                <a:rPr lang="en-US" sz="3000" dirty="0">
                  <a:solidFill>
                    <a:srgbClr val="F5FFF9"/>
                  </a:solidFill>
                  <a:latin typeface="Raleway"/>
                </a:rPr>
                <a:t>David Rafael</a:t>
              </a:r>
            </a:p>
            <a:p>
              <a:pPr>
                <a:lnSpc>
                  <a:spcPts val="4200"/>
                </a:lnSpc>
              </a:pPr>
              <a:r>
                <a:rPr lang="en-US" sz="3000" dirty="0">
                  <a:solidFill>
                    <a:srgbClr val="F5FFF9"/>
                  </a:solidFill>
                  <a:latin typeface="Raleway"/>
                </a:rPr>
                <a:t>Dennis Barbosa</a:t>
              </a:r>
            </a:p>
            <a:p>
              <a:pPr>
                <a:lnSpc>
                  <a:spcPts val="4200"/>
                </a:lnSpc>
              </a:pPr>
              <a:r>
                <a:rPr lang="en-US" sz="3000" dirty="0">
                  <a:solidFill>
                    <a:srgbClr val="F5FFF9"/>
                  </a:solidFill>
                  <a:latin typeface="Raleway"/>
                </a:rPr>
                <a:t>Felipe Kling</a:t>
              </a:r>
            </a:p>
            <a:p>
              <a:pPr>
                <a:lnSpc>
                  <a:spcPts val="4200"/>
                </a:lnSpc>
              </a:pPr>
              <a:r>
                <a:rPr lang="en-US" sz="3000" dirty="0">
                  <a:solidFill>
                    <a:srgbClr val="F5FFF9"/>
                  </a:solidFill>
                  <a:latin typeface="Raleway"/>
                </a:rPr>
                <a:t>Gabriel </a:t>
              </a:r>
              <a:r>
                <a:rPr lang="en-US" sz="3000" dirty="0" err="1">
                  <a:solidFill>
                    <a:srgbClr val="F5FFF9"/>
                  </a:solidFill>
                  <a:latin typeface="Raleway"/>
                </a:rPr>
                <a:t>Alvares</a:t>
              </a:r>
              <a:r>
                <a:rPr lang="en-US" sz="3000" dirty="0">
                  <a:solidFill>
                    <a:srgbClr val="F5FFF9"/>
                  </a:solidFill>
                  <a:latin typeface="Raleway"/>
                </a:rPr>
                <a:t> </a:t>
              </a:r>
            </a:p>
            <a:p>
              <a:pPr>
                <a:lnSpc>
                  <a:spcPts val="4200"/>
                </a:lnSpc>
              </a:pPr>
              <a:r>
                <a:rPr lang="en-US" sz="3000" dirty="0">
                  <a:solidFill>
                    <a:srgbClr val="F5FFF9"/>
                  </a:solidFill>
                  <a:latin typeface="Raleway"/>
                </a:rPr>
                <a:t>José Fabiano</a:t>
              </a:r>
            </a:p>
            <a:p>
              <a:pPr>
                <a:lnSpc>
                  <a:spcPts val="4200"/>
                </a:lnSpc>
              </a:pPr>
              <a:r>
                <a:rPr lang="en-US" sz="3000" dirty="0">
                  <a:solidFill>
                    <a:srgbClr val="F5FFF9"/>
                  </a:solidFill>
                  <a:latin typeface="Raleway"/>
                </a:rPr>
                <a:t>Lucas Ferreira </a:t>
              </a:r>
            </a:p>
            <a:p>
              <a:pPr algn="l">
                <a:lnSpc>
                  <a:spcPts val="4200"/>
                </a:lnSpc>
              </a:pPr>
              <a:r>
                <a:rPr lang="en-US" sz="3000" dirty="0">
                  <a:solidFill>
                    <a:srgbClr val="F5FFF9"/>
                  </a:solidFill>
                  <a:latin typeface="Raleway"/>
                </a:rPr>
                <a:t>Renato Paulino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287925" y="537380"/>
            <a:ext cx="9877297" cy="2430332"/>
            <a:chOff x="0" y="0"/>
            <a:chExt cx="13169729" cy="3240442"/>
          </a:xfrm>
        </p:grpSpPr>
        <p:sp>
          <p:nvSpPr>
            <p:cNvPr id="7" name="TextBox 7"/>
            <p:cNvSpPr txBox="1"/>
            <p:nvPr/>
          </p:nvSpPr>
          <p:spPr>
            <a:xfrm>
              <a:off x="0" y="-57150"/>
              <a:ext cx="12017105" cy="73617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20"/>
                </a:lnSpc>
              </a:pPr>
              <a:r>
                <a:rPr lang="en-US" sz="3400" spc="340">
                  <a:solidFill>
                    <a:srgbClr val="F5FFF9"/>
                  </a:solidFill>
                  <a:latin typeface="Raleway Bold"/>
                </a:rPr>
                <a:t>GRUPO 8 APRESENTA: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293109"/>
              <a:ext cx="13169729" cy="19473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000"/>
                </a:lnSpc>
              </a:pPr>
              <a:r>
                <a:rPr lang="en-US" sz="10000" dirty="0" err="1">
                  <a:solidFill>
                    <a:srgbClr val="F5FFF9"/>
                  </a:solidFill>
                  <a:latin typeface="Raleway Heavy"/>
                </a:rPr>
                <a:t>Frigologia</a:t>
              </a:r>
              <a:endParaRPr lang="en-US" sz="10000" dirty="0">
                <a:solidFill>
                  <a:srgbClr val="F5FFF9"/>
                </a:solidFill>
                <a:latin typeface="Raleway Heavy"/>
              </a:endParaRPr>
            </a:p>
          </p:txBody>
        </p:sp>
      </p:grpSp>
      <p:pic>
        <p:nvPicPr>
          <p:cNvPr id="11" name="Imagem 10">
            <a:extLst>
              <a:ext uri="{FF2B5EF4-FFF2-40B4-BE49-F238E27FC236}">
                <a16:creationId xmlns:a16="http://schemas.microsoft.com/office/drawing/2014/main" id="{615AA4F5-0612-44AA-971D-FFDD3E559F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033" b="11121"/>
          <a:stretch/>
        </p:blipFill>
        <p:spPr>
          <a:xfrm>
            <a:off x="9144000" y="-1"/>
            <a:ext cx="9220200" cy="10282605"/>
          </a:xfrm>
          <a:prstGeom prst="rect">
            <a:avLst/>
          </a:prstGeom>
          <a:effectLst>
            <a:innerShdw blurRad="114300">
              <a:prstClr val="black"/>
            </a:innerShdw>
          </a:effectLst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6CD1CE94-BC12-411A-AE32-226DF05E4C73}"/>
              </a:ext>
            </a:extLst>
          </p:cNvPr>
          <p:cNvSpPr txBox="1"/>
          <p:nvPr/>
        </p:nvSpPr>
        <p:spPr>
          <a:xfrm>
            <a:off x="8932275" y="2576842"/>
            <a:ext cx="9431925" cy="4980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3600" i="1" spc="107" dirty="0">
                <a:solidFill>
                  <a:srgbClr val="F2EBC7"/>
                </a:solidFill>
                <a:latin typeface="Raleway"/>
              </a:rPr>
              <a:t>“Um certo dia pensamos: por que não unir o melhor de dois mundos? Então da mente de 7 jovens desenvolvedores nasce a </a:t>
            </a:r>
            <a:r>
              <a:rPr lang="pt-BR" sz="3600" i="1" spc="107" dirty="0" err="1">
                <a:solidFill>
                  <a:srgbClr val="F2EBC7"/>
                </a:solidFill>
                <a:latin typeface="Raleway"/>
              </a:rPr>
              <a:t>Frigologia</a:t>
            </a:r>
            <a:r>
              <a:rPr lang="pt-BR" sz="3600" i="1" spc="107" dirty="0">
                <a:solidFill>
                  <a:srgbClr val="F2EBC7"/>
                </a:solidFill>
                <a:latin typeface="Raleway"/>
              </a:rPr>
              <a:t> - O conceito de mesclar tecnologia de ponta com o universo das carnes”.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3865331" y="1357669"/>
            <a:ext cx="11239500" cy="8229600"/>
          </a:xfrm>
          <a:prstGeom prst="rect">
            <a:avLst/>
          </a:prstGeom>
          <a:solidFill>
            <a:srgbClr val="F2EBC7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011705" y="9135470"/>
            <a:ext cx="329745" cy="122830"/>
          </a:xfrm>
          <a:prstGeom prst="rect">
            <a:avLst/>
          </a:prstGeom>
        </p:spPr>
      </p:pic>
      <p:sp>
        <p:nvSpPr>
          <p:cNvPr id="4" name="AutoShape 4"/>
          <p:cNvSpPr/>
          <p:nvPr/>
        </p:nvSpPr>
        <p:spPr>
          <a:xfrm>
            <a:off x="3524250" y="1028700"/>
            <a:ext cx="11239500" cy="8229600"/>
          </a:xfrm>
          <a:prstGeom prst="rect">
            <a:avLst/>
          </a:prstGeom>
          <a:solidFill>
            <a:srgbClr val="31343C"/>
          </a:solidFill>
        </p:spPr>
        <p:txBody>
          <a:bodyPr/>
          <a:lstStyle/>
          <a:p>
            <a:endParaRPr lang="pt-BR" dirty="0"/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21" b="121"/>
          <a:stretch>
            <a:fillRect/>
          </a:stretch>
        </p:blipFill>
        <p:spPr>
          <a:xfrm rot="-5400000">
            <a:off x="682162" y="682162"/>
            <a:ext cx="950657" cy="950657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21" b="121"/>
          <a:stretch>
            <a:fillRect/>
          </a:stretch>
        </p:blipFill>
        <p:spPr>
          <a:xfrm rot="-5400000">
            <a:off x="16835249" y="2591709"/>
            <a:ext cx="2280879" cy="2280879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21" b="121"/>
          <a:stretch>
            <a:fillRect/>
          </a:stretch>
        </p:blipFill>
        <p:spPr>
          <a:xfrm rot="-5400000">
            <a:off x="1028700" y="8708895"/>
            <a:ext cx="2280879" cy="2280879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21" b="121"/>
          <a:stretch>
            <a:fillRect/>
          </a:stretch>
        </p:blipFill>
        <p:spPr>
          <a:xfrm rot="-5400000">
            <a:off x="16079665" y="8957650"/>
            <a:ext cx="629619" cy="629619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21" b="121"/>
          <a:stretch>
            <a:fillRect/>
          </a:stretch>
        </p:blipFill>
        <p:spPr>
          <a:xfrm rot="-5400000">
            <a:off x="2169140" y="3102530"/>
            <a:ext cx="629619" cy="629619"/>
          </a:xfrm>
          <a:prstGeom prst="rect">
            <a:avLst/>
          </a:prstGeom>
        </p:spPr>
      </p:pic>
      <p:grpSp>
        <p:nvGrpSpPr>
          <p:cNvPr id="10" name="Group 10"/>
          <p:cNvGrpSpPr/>
          <p:nvPr/>
        </p:nvGrpSpPr>
        <p:grpSpPr>
          <a:xfrm>
            <a:off x="4671931" y="1343381"/>
            <a:ext cx="8944138" cy="7656598"/>
            <a:chOff x="0" y="-19050"/>
            <a:chExt cx="11925518" cy="10208797"/>
          </a:xfrm>
        </p:grpSpPr>
        <p:sp>
          <p:nvSpPr>
            <p:cNvPr id="11" name="TextBox 11"/>
            <p:cNvSpPr txBox="1"/>
            <p:nvPr/>
          </p:nvSpPr>
          <p:spPr>
            <a:xfrm>
              <a:off x="0" y="-19050"/>
              <a:ext cx="11925518" cy="28384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400"/>
                </a:lnSpc>
              </a:pPr>
              <a:r>
                <a:rPr lang="en-US" sz="7000">
                  <a:solidFill>
                    <a:srgbClr val="FFFFFF"/>
                  </a:solidFill>
                  <a:latin typeface="Raleway Bold"/>
                </a:rPr>
                <a:t>Faça um teste do nosso serviço!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4567826"/>
              <a:ext cx="11925518" cy="6228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00"/>
                </a:lnSpc>
              </a:pPr>
              <a:endParaRPr lang="en-US" sz="3000" spc="270" dirty="0">
                <a:solidFill>
                  <a:srgbClr val="FFFFFF"/>
                </a:solidFill>
                <a:latin typeface="Raleway"/>
              </a:endParaRP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5431425"/>
              <a:ext cx="11925518" cy="5761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endParaRPr lang="en-US" sz="2800" spc="84" dirty="0">
                <a:solidFill>
                  <a:srgbClr val="FFFFFF"/>
                </a:solidFill>
                <a:latin typeface="Raleway"/>
              </a:endParaRP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6653470"/>
              <a:ext cx="11925518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00"/>
                </a:lnSpc>
              </a:pPr>
              <a:r>
                <a:rPr lang="en-US" sz="3000" spc="270" dirty="0">
                  <a:solidFill>
                    <a:srgbClr val="FFFFFF"/>
                  </a:solidFill>
                  <a:latin typeface="Raleway"/>
                </a:rPr>
                <a:t>CONTACTE-NOS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7517070"/>
              <a:ext cx="11925518" cy="6002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r>
                <a:rPr lang="en-US" sz="2800" spc="84">
                  <a:solidFill>
                    <a:srgbClr val="FFFFFF"/>
                  </a:solidFill>
                  <a:latin typeface="Raleway"/>
                </a:rPr>
                <a:t>123 456 7890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8750006"/>
              <a:ext cx="11925518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00"/>
                </a:lnSpc>
              </a:pPr>
              <a:r>
                <a:rPr lang="en-US" sz="3000" spc="270">
                  <a:solidFill>
                    <a:srgbClr val="FFFFFF"/>
                  </a:solidFill>
                  <a:latin typeface="Raleway"/>
                </a:rPr>
                <a:t>ENDEREÇO DE EMAIL 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9613606"/>
              <a:ext cx="11925518" cy="5761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r>
                <a:rPr lang="en-US" sz="2800" spc="84" dirty="0">
                  <a:solidFill>
                    <a:srgbClr val="FFFFFF"/>
                  </a:solidFill>
                  <a:latin typeface="Raleway"/>
                </a:rPr>
                <a:t>frigologia_solutions@gmail.com</a:t>
              </a:r>
            </a:p>
          </p:txBody>
        </p:sp>
      </p:grpSp>
      <p:pic>
        <p:nvPicPr>
          <p:cNvPr id="18" name="Picture 4">
            <a:extLst>
              <a:ext uri="{FF2B5EF4-FFF2-40B4-BE49-F238E27FC236}">
                <a16:creationId xmlns:a16="http://schemas.microsoft.com/office/drawing/2014/main" id="{4E191EB1-F149-485C-99B3-5E3464A2E6F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6924" t="14760" r="25109" b="22188"/>
          <a:stretch>
            <a:fillRect/>
          </a:stretch>
        </p:blipFill>
        <p:spPr>
          <a:xfrm>
            <a:off x="7524485" y="3932094"/>
            <a:ext cx="3239029" cy="2128838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5400000">
            <a:off x="-263844" y="8490695"/>
            <a:ext cx="2022166" cy="1955200"/>
          </a:xfrm>
          <a:prstGeom prst="rect">
            <a:avLst/>
          </a:prstGeom>
        </p:spPr>
      </p:pic>
      <p:sp>
        <p:nvSpPr>
          <p:cNvPr id="13" name="AutoShape 13"/>
          <p:cNvSpPr/>
          <p:nvPr/>
        </p:nvSpPr>
        <p:spPr>
          <a:xfrm>
            <a:off x="0" y="-8164"/>
            <a:ext cx="18288000" cy="1028700"/>
          </a:xfrm>
          <a:prstGeom prst="rect">
            <a:avLst/>
          </a:prstGeom>
          <a:solidFill>
            <a:srgbClr val="313F4C"/>
          </a:solidFill>
        </p:spPr>
      </p:sp>
      <p:pic>
        <p:nvPicPr>
          <p:cNvPr id="14" name="Picture 14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10800000">
            <a:off x="16617089" y="8457212"/>
            <a:ext cx="2022166" cy="1955200"/>
          </a:xfrm>
          <a:prstGeom prst="rect">
            <a:avLst/>
          </a:prstGeom>
        </p:spPr>
      </p:pic>
      <p:pic>
        <p:nvPicPr>
          <p:cNvPr id="17" name="Picture 1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0949047" y="36246"/>
            <a:ext cx="953030" cy="956207"/>
          </a:xfrm>
          <a:prstGeom prst="rect">
            <a:avLst/>
          </a:prstGeom>
        </p:spPr>
      </p:pic>
      <p:sp>
        <p:nvSpPr>
          <p:cNvPr id="20" name="TextBox 20"/>
          <p:cNvSpPr txBox="1"/>
          <p:nvPr/>
        </p:nvSpPr>
        <p:spPr>
          <a:xfrm>
            <a:off x="1317654" y="292921"/>
            <a:ext cx="8934315" cy="9746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QUAIS SÃO OS VALORES DA EMPRESA?</a:t>
            </a:r>
          </a:p>
          <a:p>
            <a:pPr algn="ctr">
              <a:lnSpc>
                <a:spcPts val="3840"/>
              </a:lnSpc>
            </a:pPr>
            <a:endParaRPr lang="en-US" sz="3200" spc="160" dirty="0">
              <a:solidFill>
                <a:srgbClr val="CBCDCD"/>
              </a:solidFill>
              <a:latin typeface="Raleway Bold"/>
            </a:endParaRPr>
          </a:p>
        </p:txBody>
      </p:sp>
      <p:grpSp>
        <p:nvGrpSpPr>
          <p:cNvPr id="3" name="Agrupar 2">
            <a:extLst>
              <a:ext uri="{FF2B5EF4-FFF2-40B4-BE49-F238E27FC236}">
                <a16:creationId xmlns:a16="http://schemas.microsoft.com/office/drawing/2014/main" id="{97E9CCD0-C1AE-4B4E-9975-B20C0DA5C4B0}"/>
              </a:ext>
            </a:extLst>
          </p:cNvPr>
          <p:cNvGrpSpPr/>
          <p:nvPr/>
        </p:nvGrpSpPr>
        <p:grpSpPr>
          <a:xfrm>
            <a:off x="1317655" y="2180948"/>
            <a:ext cx="4001520" cy="7501386"/>
            <a:chOff x="1317655" y="2180948"/>
            <a:chExt cx="4001520" cy="7501386"/>
          </a:xfrm>
        </p:grpSpPr>
        <p:grpSp>
          <p:nvGrpSpPr>
            <p:cNvPr id="4" name="Group 4"/>
            <p:cNvGrpSpPr/>
            <p:nvPr/>
          </p:nvGrpSpPr>
          <p:grpSpPr>
            <a:xfrm>
              <a:off x="1581881" y="7700370"/>
              <a:ext cx="3473067" cy="1981964"/>
              <a:chOff x="0" y="0"/>
              <a:chExt cx="7620000" cy="434848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304800" y="304800"/>
                <a:ext cx="7315200" cy="4043680"/>
              </a:xfrm>
              <a:custGeom>
                <a:avLst/>
                <a:gdLst/>
                <a:ahLst/>
                <a:cxnLst/>
                <a:rect l="l" t="t" r="r" b="b"/>
                <a:pathLst>
                  <a:path w="7315200" h="4043680">
                    <a:moveTo>
                      <a:pt x="7315200" y="0"/>
                    </a:moveTo>
                    <a:lnTo>
                      <a:pt x="7315200" y="4043680"/>
                    </a:lnTo>
                    <a:lnTo>
                      <a:pt x="0" y="4043680"/>
                    </a:lnTo>
                    <a:lnTo>
                      <a:pt x="0" y="3738880"/>
                    </a:lnTo>
                    <a:lnTo>
                      <a:pt x="7010400" y="3738880"/>
                    </a:lnTo>
                    <a:lnTo>
                      <a:pt x="7010400" y="0"/>
                    </a:lnTo>
                    <a:close/>
                  </a:path>
                </a:pathLst>
              </a:custGeom>
              <a:solidFill>
                <a:srgbClr val="F2EBC7"/>
              </a:solidFill>
            </p:spPr>
          </p:sp>
          <p:sp>
            <p:nvSpPr>
              <p:cNvPr id="6" name="Freeform 6"/>
              <p:cNvSpPr/>
              <p:nvPr/>
            </p:nvSpPr>
            <p:spPr>
              <a:xfrm>
                <a:off x="0" y="0"/>
                <a:ext cx="7315200" cy="4043680"/>
              </a:xfrm>
              <a:custGeom>
                <a:avLst/>
                <a:gdLst/>
                <a:ahLst/>
                <a:cxnLst/>
                <a:rect l="l" t="t" r="r" b="b"/>
                <a:pathLst>
                  <a:path w="7315200" h="4043680">
                    <a:moveTo>
                      <a:pt x="0" y="0"/>
                    </a:moveTo>
                    <a:lnTo>
                      <a:pt x="7315200" y="0"/>
                    </a:lnTo>
                    <a:lnTo>
                      <a:pt x="7315200" y="4043680"/>
                    </a:lnTo>
                    <a:lnTo>
                      <a:pt x="0" y="4043680"/>
                    </a:lnTo>
                    <a:close/>
                  </a:path>
                </a:pathLst>
              </a:custGeom>
              <a:solidFill>
                <a:srgbClr val="05445E"/>
              </a:solidFill>
            </p:spPr>
          </p:sp>
        </p:grpSp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4"/>
            <a:srcRect l="2333" t="2063" r="6223" b="4715"/>
            <a:stretch>
              <a:fillRect/>
            </a:stretch>
          </p:blipFill>
          <p:spPr>
            <a:xfrm>
              <a:off x="1317655" y="2180948"/>
              <a:ext cx="4001520" cy="5383796"/>
            </a:xfrm>
            <a:prstGeom prst="rect">
              <a:avLst/>
            </a:prstGeom>
          </p:spPr>
        </p:pic>
        <p:sp>
          <p:nvSpPr>
            <p:cNvPr id="21" name="TextBox 21"/>
            <p:cNvSpPr txBox="1"/>
            <p:nvPr/>
          </p:nvSpPr>
          <p:spPr>
            <a:xfrm>
              <a:off x="1905000" y="7962900"/>
              <a:ext cx="2663701" cy="145546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730"/>
                </a:lnSpc>
                <a:spcBef>
                  <a:spcPct val="0"/>
                </a:spcBef>
              </a:pPr>
              <a:r>
                <a:rPr lang="en-US" sz="2100" spc="63" dirty="0" err="1">
                  <a:solidFill>
                    <a:srgbClr val="F2EBC7"/>
                  </a:solidFill>
                  <a:latin typeface="Raleway Bold"/>
                </a:rPr>
                <a:t>Criatividade</a:t>
              </a:r>
              <a:endParaRPr lang="en-US" sz="2100" spc="63" dirty="0">
                <a:solidFill>
                  <a:srgbClr val="F2EBC7"/>
                </a:solidFill>
                <a:latin typeface="Raleway Bold"/>
              </a:endParaRPr>
            </a:p>
            <a:p>
              <a:pPr algn="ctr">
                <a:lnSpc>
                  <a:spcPts val="2173"/>
                </a:lnSpc>
                <a:spcBef>
                  <a:spcPct val="0"/>
                </a:spcBef>
              </a:pPr>
              <a:r>
                <a:rPr lang="en-US" sz="1670" spc="63" dirty="0" err="1">
                  <a:solidFill>
                    <a:srgbClr val="F2EBC7"/>
                  </a:solidFill>
                  <a:latin typeface="Raleway"/>
                </a:rPr>
                <a:t>S</a:t>
              </a:r>
              <a:r>
                <a:rPr lang="en-US" sz="1671" spc="50" dirty="0" err="1">
                  <a:solidFill>
                    <a:srgbClr val="F2EBC7"/>
                  </a:solidFill>
                  <a:latin typeface="Raleway"/>
                </a:rPr>
                <a:t>omos</a:t>
              </a:r>
              <a:r>
                <a:rPr lang="en-US" sz="1671" spc="50" dirty="0">
                  <a:solidFill>
                    <a:srgbClr val="F2EBC7"/>
                  </a:solidFill>
                  <a:latin typeface="Raleway"/>
                </a:rPr>
                <a:t> </a:t>
              </a:r>
              <a:r>
                <a:rPr lang="en-US" sz="1671" spc="50" dirty="0" err="1">
                  <a:solidFill>
                    <a:srgbClr val="F2EBC7"/>
                  </a:solidFill>
                  <a:latin typeface="Raleway"/>
                </a:rPr>
                <a:t>norteados</a:t>
              </a:r>
              <a:r>
                <a:rPr lang="en-US" sz="1671" spc="50" dirty="0">
                  <a:solidFill>
                    <a:srgbClr val="F2EBC7"/>
                  </a:solidFill>
                  <a:latin typeface="Raleway"/>
                </a:rPr>
                <a:t> </a:t>
              </a:r>
              <a:r>
                <a:rPr lang="en-US" sz="1671" spc="50" dirty="0" err="1">
                  <a:solidFill>
                    <a:srgbClr val="F2EBC7"/>
                  </a:solidFill>
                  <a:latin typeface="Raleway"/>
                </a:rPr>
                <a:t>pelo</a:t>
              </a:r>
              <a:r>
                <a:rPr lang="en-US" sz="1671" spc="50" dirty="0">
                  <a:solidFill>
                    <a:srgbClr val="F2EBC7"/>
                  </a:solidFill>
                  <a:latin typeface="Raleway"/>
                </a:rPr>
                <a:t> </a:t>
              </a:r>
              <a:r>
                <a:rPr lang="en-US" sz="1671" spc="50" dirty="0" err="1">
                  <a:solidFill>
                    <a:srgbClr val="F2EBC7"/>
                  </a:solidFill>
                  <a:latin typeface="Raleway"/>
                </a:rPr>
                <a:t>pensamento</a:t>
              </a:r>
              <a:r>
                <a:rPr lang="en-US" sz="1671" spc="50" dirty="0">
                  <a:solidFill>
                    <a:srgbClr val="F2EBC7"/>
                  </a:solidFill>
                  <a:latin typeface="Raleway"/>
                </a:rPr>
                <a:t> </a:t>
              </a:r>
              <a:r>
                <a:rPr lang="en-US" sz="1671" spc="50" dirty="0" err="1">
                  <a:solidFill>
                    <a:srgbClr val="F2EBC7"/>
                  </a:solidFill>
                  <a:latin typeface="Raleway"/>
                </a:rPr>
                <a:t>criativo</a:t>
              </a:r>
              <a:r>
                <a:rPr lang="en-US" sz="1671" spc="50" dirty="0">
                  <a:solidFill>
                    <a:srgbClr val="F2EBC7"/>
                  </a:solidFill>
                  <a:latin typeface="Raleway"/>
                </a:rPr>
                <a:t> para </a:t>
              </a:r>
              <a:r>
                <a:rPr lang="en-US" sz="1671" spc="50" dirty="0" err="1">
                  <a:solidFill>
                    <a:srgbClr val="F2EBC7"/>
                  </a:solidFill>
                  <a:latin typeface="Raleway"/>
                </a:rPr>
                <a:t>criar</a:t>
              </a:r>
              <a:r>
                <a:rPr lang="en-US" sz="1671" spc="50" dirty="0">
                  <a:solidFill>
                    <a:srgbClr val="F2EBC7"/>
                  </a:solidFill>
                  <a:latin typeface="Raleway"/>
                </a:rPr>
                <a:t> </a:t>
              </a:r>
              <a:r>
                <a:rPr lang="en-US" sz="1671" spc="50" dirty="0" err="1">
                  <a:solidFill>
                    <a:srgbClr val="F2EBC7"/>
                  </a:solidFill>
                  <a:latin typeface="Raleway"/>
                </a:rPr>
                <a:t>soluções</a:t>
              </a:r>
              <a:r>
                <a:rPr lang="en-US" sz="1671" spc="50" dirty="0">
                  <a:solidFill>
                    <a:srgbClr val="F2EBC7"/>
                  </a:solidFill>
                  <a:latin typeface="Raleway"/>
                </a:rPr>
                <a:t> </a:t>
              </a:r>
              <a:r>
                <a:rPr lang="en-US" sz="1671" spc="50" dirty="0" err="1">
                  <a:solidFill>
                    <a:srgbClr val="F2EBC7"/>
                  </a:solidFill>
                  <a:latin typeface="Raleway"/>
                </a:rPr>
                <a:t>criativas</a:t>
              </a:r>
              <a:r>
                <a:rPr lang="en-US" sz="1671" spc="50" dirty="0" err="1">
                  <a:solidFill>
                    <a:srgbClr val="05445E"/>
                  </a:solidFill>
                  <a:latin typeface="Raleway"/>
                </a:rPr>
                <a:t>s</a:t>
              </a:r>
              <a:r>
                <a:rPr lang="en-US" sz="1671" spc="50" dirty="0">
                  <a:solidFill>
                    <a:srgbClr val="05445E"/>
                  </a:solidFill>
                  <a:latin typeface="Raleway"/>
                </a:rPr>
                <a:t> </a:t>
              </a:r>
              <a:r>
                <a:rPr lang="en-US" sz="1671" spc="50" dirty="0" err="1">
                  <a:solidFill>
                    <a:srgbClr val="05445E"/>
                  </a:solidFill>
                  <a:latin typeface="Raleway"/>
                </a:rPr>
                <a:t>diferentes</a:t>
              </a:r>
              <a:r>
                <a:rPr lang="en-US" sz="1671" spc="50" dirty="0">
                  <a:solidFill>
                    <a:srgbClr val="05445E"/>
                  </a:solidFill>
                  <a:latin typeface="Raleway"/>
                </a:rPr>
                <a:t>.</a:t>
              </a:r>
            </a:p>
          </p:txBody>
        </p:sp>
      </p:grpSp>
      <p:grpSp>
        <p:nvGrpSpPr>
          <p:cNvPr id="18" name="Agrupar 17">
            <a:extLst>
              <a:ext uri="{FF2B5EF4-FFF2-40B4-BE49-F238E27FC236}">
                <a16:creationId xmlns:a16="http://schemas.microsoft.com/office/drawing/2014/main" id="{F405DB24-D750-415C-9720-ACBCAD041167}"/>
              </a:ext>
            </a:extLst>
          </p:cNvPr>
          <p:cNvGrpSpPr/>
          <p:nvPr/>
        </p:nvGrpSpPr>
        <p:grpSpPr>
          <a:xfrm>
            <a:off x="7467238" y="2180948"/>
            <a:ext cx="3798876" cy="7501386"/>
            <a:chOff x="7467238" y="2180948"/>
            <a:chExt cx="3798876" cy="7501386"/>
          </a:xfrm>
        </p:grpSpPr>
        <p:grpSp>
          <p:nvGrpSpPr>
            <p:cNvPr id="7" name="Group 7"/>
            <p:cNvGrpSpPr/>
            <p:nvPr/>
          </p:nvGrpSpPr>
          <p:grpSpPr>
            <a:xfrm>
              <a:off x="7630143" y="7700370"/>
              <a:ext cx="3473067" cy="1981964"/>
              <a:chOff x="0" y="0"/>
              <a:chExt cx="7620000" cy="434848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304800" y="304800"/>
                <a:ext cx="7315200" cy="4043680"/>
              </a:xfrm>
              <a:custGeom>
                <a:avLst/>
                <a:gdLst/>
                <a:ahLst/>
                <a:cxnLst/>
                <a:rect l="l" t="t" r="r" b="b"/>
                <a:pathLst>
                  <a:path w="7315200" h="4043680">
                    <a:moveTo>
                      <a:pt x="7315200" y="0"/>
                    </a:moveTo>
                    <a:lnTo>
                      <a:pt x="7315200" y="4043680"/>
                    </a:lnTo>
                    <a:lnTo>
                      <a:pt x="0" y="4043680"/>
                    </a:lnTo>
                    <a:lnTo>
                      <a:pt x="0" y="3738880"/>
                    </a:lnTo>
                    <a:lnTo>
                      <a:pt x="7010400" y="3738880"/>
                    </a:lnTo>
                    <a:lnTo>
                      <a:pt x="7010400" y="0"/>
                    </a:lnTo>
                    <a:close/>
                  </a:path>
                </a:pathLst>
              </a:custGeom>
              <a:solidFill>
                <a:srgbClr val="F2EBC7"/>
              </a:solidFill>
            </p:spPr>
          </p:sp>
          <p:sp>
            <p:nvSpPr>
              <p:cNvPr id="9" name="Freeform 9"/>
              <p:cNvSpPr/>
              <p:nvPr/>
            </p:nvSpPr>
            <p:spPr>
              <a:xfrm>
                <a:off x="0" y="0"/>
                <a:ext cx="7315200" cy="4043680"/>
              </a:xfrm>
              <a:custGeom>
                <a:avLst/>
                <a:gdLst/>
                <a:ahLst/>
                <a:cxnLst/>
                <a:rect l="l" t="t" r="r" b="b"/>
                <a:pathLst>
                  <a:path w="7315200" h="4043680">
                    <a:moveTo>
                      <a:pt x="0" y="0"/>
                    </a:moveTo>
                    <a:lnTo>
                      <a:pt x="7315200" y="0"/>
                    </a:lnTo>
                    <a:lnTo>
                      <a:pt x="7315200" y="4043680"/>
                    </a:lnTo>
                    <a:lnTo>
                      <a:pt x="0" y="4043680"/>
                    </a:lnTo>
                    <a:close/>
                  </a:path>
                </a:pathLst>
              </a:custGeom>
              <a:solidFill>
                <a:srgbClr val="05445E"/>
              </a:solidFill>
            </p:spPr>
          </p:sp>
        </p:grpSp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5"/>
            <a:srcRect l="1007" t="580" r="2340" b="1533"/>
            <a:stretch>
              <a:fillRect/>
            </a:stretch>
          </p:blipFill>
          <p:spPr>
            <a:xfrm>
              <a:off x="7467238" y="2180948"/>
              <a:ext cx="3798876" cy="5383796"/>
            </a:xfrm>
            <a:prstGeom prst="rect">
              <a:avLst/>
            </a:prstGeom>
          </p:spPr>
        </p:pic>
        <p:sp>
          <p:nvSpPr>
            <p:cNvPr id="22" name="TextBox 22"/>
            <p:cNvSpPr txBox="1"/>
            <p:nvPr/>
          </p:nvSpPr>
          <p:spPr>
            <a:xfrm>
              <a:off x="8481384" y="7966083"/>
              <a:ext cx="1770585" cy="14446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730"/>
                </a:lnSpc>
                <a:spcBef>
                  <a:spcPct val="0"/>
                </a:spcBef>
              </a:pPr>
              <a:r>
                <a:rPr lang="en-US" sz="2100" spc="63" dirty="0" err="1">
                  <a:solidFill>
                    <a:srgbClr val="F2EBC7"/>
                  </a:solidFill>
                  <a:latin typeface="Raleway Bold"/>
                </a:rPr>
                <a:t>Eficiência</a:t>
              </a:r>
              <a:endParaRPr lang="en-US" sz="2100" spc="63" dirty="0">
                <a:solidFill>
                  <a:srgbClr val="F2EBC7"/>
                </a:solidFill>
                <a:latin typeface="Raleway Bold"/>
              </a:endParaRPr>
            </a:p>
            <a:p>
              <a:pPr algn="ctr">
                <a:lnSpc>
                  <a:spcPts val="2173"/>
                </a:lnSpc>
                <a:spcBef>
                  <a:spcPct val="0"/>
                </a:spcBef>
              </a:pPr>
              <a:r>
                <a:rPr lang="en-US" sz="1671" spc="50" dirty="0" err="1">
                  <a:solidFill>
                    <a:srgbClr val="F2EBC7"/>
                  </a:solidFill>
                  <a:latin typeface="Raleway"/>
                </a:rPr>
                <a:t>Excelência</a:t>
              </a:r>
              <a:endParaRPr lang="en-US" sz="1671" spc="50" dirty="0">
                <a:solidFill>
                  <a:srgbClr val="F2EBC7"/>
                </a:solidFill>
                <a:latin typeface="Raleway"/>
              </a:endParaRPr>
            </a:p>
            <a:p>
              <a:pPr algn="ctr">
                <a:lnSpc>
                  <a:spcPts val="2173"/>
                </a:lnSpc>
                <a:spcBef>
                  <a:spcPct val="0"/>
                </a:spcBef>
              </a:pPr>
              <a:r>
                <a:rPr lang="en-US" sz="1671" spc="50" dirty="0" err="1">
                  <a:solidFill>
                    <a:srgbClr val="F2EBC7"/>
                  </a:solidFill>
                  <a:latin typeface="Raleway"/>
                </a:rPr>
                <a:t>máxima</a:t>
              </a:r>
              <a:r>
                <a:rPr lang="en-US" sz="1671" spc="50" dirty="0">
                  <a:solidFill>
                    <a:srgbClr val="F2EBC7"/>
                  </a:solidFill>
                  <a:latin typeface="Raleway"/>
                </a:rPr>
                <a:t>, </a:t>
              </a:r>
              <a:r>
                <a:rPr lang="en-US" sz="1671" spc="50" dirty="0" err="1">
                  <a:solidFill>
                    <a:srgbClr val="F2EBC7"/>
                  </a:solidFill>
                  <a:latin typeface="Raleway"/>
                </a:rPr>
                <a:t>esforço</a:t>
              </a:r>
              <a:r>
                <a:rPr lang="en-US" sz="1671" spc="50" dirty="0">
                  <a:solidFill>
                    <a:srgbClr val="F2EBC7"/>
                  </a:solidFill>
                  <a:latin typeface="Raleway"/>
                </a:rPr>
                <a:t>          </a:t>
              </a:r>
              <a:r>
                <a:rPr lang="en-US" sz="1671" spc="50" dirty="0" err="1">
                  <a:solidFill>
                    <a:srgbClr val="F2EBC7"/>
                  </a:solidFill>
                  <a:latin typeface="Raleway"/>
                </a:rPr>
                <a:t>mínimo.</a:t>
              </a:r>
              <a:r>
                <a:rPr lang="en-US" sz="1671" spc="50" dirty="0" err="1">
                  <a:solidFill>
                    <a:srgbClr val="05445E"/>
                  </a:solidFill>
                  <a:latin typeface="Raleway"/>
                </a:rPr>
                <a:t>s</a:t>
              </a:r>
              <a:r>
                <a:rPr lang="en-US" sz="1671" spc="50" dirty="0">
                  <a:solidFill>
                    <a:srgbClr val="05445E"/>
                  </a:solidFill>
                  <a:latin typeface="Raleway"/>
                </a:rPr>
                <a:t> </a:t>
              </a:r>
              <a:r>
                <a:rPr lang="en-US" sz="1671" spc="50" dirty="0" err="1">
                  <a:solidFill>
                    <a:srgbClr val="05445E"/>
                  </a:solidFill>
                  <a:latin typeface="Raleway"/>
                </a:rPr>
                <a:t>diferentes</a:t>
              </a:r>
              <a:r>
                <a:rPr lang="en-US" sz="1671" spc="50" dirty="0">
                  <a:solidFill>
                    <a:srgbClr val="05445E"/>
                  </a:solidFill>
                  <a:latin typeface="Raleway"/>
                </a:rPr>
                <a:t>.</a:t>
              </a:r>
            </a:p>
          </p:txBody>
        </p:sp>
      </p:grpSp>
      <p:grpSp>
        <p:nvGrpSpPr>
          <p:cNvPr id="24" name="Agrupar 23">
            <a:extLst>
              <a:ext uri="{FF2B5EF4-FFF2-40B4-BE49-F238E27FC236}">
                <a16:creationId xmlns:a16="http://schemas.microsoft.com/office/drawing/2014/main" id="{B7A76034-5264-4BB0-81A6-2702500C2539}"/>
              </a:ext>
            </a:extLst>
          </p:cNvPr>
          <p:cNvGrpSpPr/>
          <p:nvPr/>
        </p:nvGrpSpPr>
        <p:grpSpPr>
          <a:xfrm>
            <a:off x="13202595" y="2180948"/>
            <a:ext cx="3784960" cy="7501386"/>
            <a:chOff x="13202595" y="2180948"/>
            <a:chExt cx="3784960" cy="7501386"/>
          </a:xfrm>
        </p:grpSpPr>
        <p:grpSp>
          <p:nvGrpSpPr>
            <p:cNvPr id="10" name="Group 10"/>
            <p:cNvGrpSpPr/>
            <p:nvPr/>
          </p:nvGrpSpPr>
          <p:grpSpPr>
            <a:xfrm>
              <a:off x="13358541" y="7700370"/>
              <a:ext cx="3473067" cy="1981964"/>
              <a:chOff x="0" y="0"/>
              <a:chExt cx="7620000" cy="434848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304800" y="304800"/>
                <a:ext cx="7315200" cy="4043680"/>
              </a:xfrm>
              <a:custGeom>
                <a:avLst/>
                <a:gdLst/>
                <a:ahLst/>
                <a:cxnLst/>
                <a:rect l="l" t="t" r="r" b="b"/>
                <a:pathLst>
                  <a:path w="7315200" h="4043680">
                    <a:moveTo>
                      <a:pt x="7315200" y="0"/>
                    </a:moveTo>
                    <a:lnTo>
                      <a:pt x="7315200" y="4043680"/>
                    </a:lnTo>
                    <a:lnTo>
                      <a:pt x="0" y="4043680"/>
                    </a:lnTo>
                    <a:lnTo>
                      <a:pt x="0" y="3738880"/>
                    </a:lnTo>
                    <a:lnTo>
                      <a:pt x="7010400" y="3738880"/>
                    </a:lnTo>
                    <a:lnTo>
                      <a:pt x="7010400" y="0"/>
                    </a:lnTo>
                    <a:close/>
                  </a:path>
                </a:pathLst>
              </a:custGeom>
              <a:solidFill>
                <a:srgbClr val="F2EBC7"/>
              </a:solidFill>
            </p:spPr>
          </p:sp>
          <p:sp>
            <p:nvSpPr>
              <p:cNvPr id="12" name="Freeform 12"/>
              <p:cNvSpPr/>
              <p:nvPr/>
            </p:nvSpPr>
            <p:spPr>
              <a:xfrm>
                <a:off x="0" y="0"/>
                <a:ext cx="7315200" cy="4043680"/>
              </a:xfrm>
              <a:custGeom>
                <a:avLst/>
                <a:gdLst/>
                <a:ahLst/>
                <a:cxnLst/>
                <a:rect l="l" t="t" r="r" b="b"/>
                <a:pathLst>
                  <a:path w="7315200" h="4043680">
                    <a:moveTo>
                      <a:pt x="0" y="0"/>
                    </a:moveTo>
                    <a:lnTo>
                      <a:pt x="7315200" y="0"/>
                    </a:lnTo>
                    <a:lnTo>
                      <a:pt x="7315200" y="4043680"/>
                    </a:lnTo>
                    <a:lnTo>
                      <a:pt x="0" y="4043680"/>
                    </a:lnTo>
                    <a:close/>
                  </a:path>
                </a:pathLst>
              </a:custGeom>
              <a:solidFill>
                <a:srgbClr val="05445E"/>
              </a:solidFill>
            </p:spPr>
          </p:sp>
        </p:grpSp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6"/>
            <a:srcRect l="12803" t="7594" r="18984" b="14927"/>
            <a:stretch>
              <a:fillRect/>
            </a:stretch>
          </p:blipFill>
          <p:spPr>
            <a:xfrm>
              <a:off x="13202595" y="2180948"/>
              <a:ext cx="3784960" cy="5383796"/>
            </a:xfrm>
            <a:prstGeom prst="rect">
              <a:avLst/>
            </a:prstGeom>
          </p:spPr>
        </p:pic>
        <p:sp>
          <p:nvSpPr>
            <p:cNvPr id="23" name="TextBox 23"/>
            <p:cNvSpPr txBox="1"/>
            <p:nvPr/>
          </p:nvSpPr>
          <p:spPr>
            <a:xfrm>
              <a:off x="13465801" y="7951738"/>
              <a:ext cx="3258548" cy="11541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730"/>
                </a:lnSpc>
                <a:spcBef>
                  <a:spcPct val="0"/>
                </a:spcBef>
              </a:pPr>
              <a:r>
                <a:rPr lang="en-US" sz="2100" spc="63" dirty="0" err="1">
                  <a:solidFill>
                    <a:srgbClr val="F2EBC7"/>
                  </a:solidFill>
                  <a:latin typeface="Raleway Bold"/>
                </a:rPr>
                <a:t>Qualidade</a:t>
              </a:r>
              <a:endParaRPr lang="en-US" sz="2100" spc="63" dirty="0">
                <a:solidFill>
                  <a:srgbClr val="F2EBC7"/>
                </a:solidFill>
                <a:latin typeface="Raleway Bold"/>
              </a:endParaRPr>
            </a:p>
            <a:p>
              <a:pPr algn="ctr">
                <a:lnSpc>
                  <a:spcPts val="2080"/>
                </a:lnSpc>
                <a:spcBef>
                  <a:spcPct val="0"/>
                </a:spcBef>
              </a:pPr>
              <a:r>
                <a:rPr lang="en-US" sz="1670" spc="63" dirty="0" err="1">
                  <a:solidFill>
                    <a:srgbClr val="F2EBC7"/>
                  </a:solidFill>
                  <a:latin typeface="Raleway"/>
                </a:rPr>
                <a:t>Gara</a:t>
              </a:r>
              <a:r>
                <a:rPr lang="en-US" sz="1670" spc="48" dirty="0" err="1">
                  <a:solidFill>
                    <a:srgbClr val="F2EBC7"/>
                  </a:solidFill>
                  <a:latin typeface="Raleway"/>
                </a:rPr>
                <a:t>ntimos</a:t>
              </a:r>
              <a:r>
                <a:rPr lang="en-US" sz="1670" spc="48" dirty="0">
                  <a:solidFill>
                    <a:srgbClr val="F2EBC7"/>
                  </a:solidFill>
                  <a:latin typeface="Raleway"/>
                </a:rPr>
                <a:t> a </a:t>
              </a:r>
              <a:r>
                <a:rPr lang="en-US" sz="1670" spc="48" dirty="0" err="1">
                  <a:solidFill>
                    <a:srgbClr val="F2EBC7"/>
                  </a:solidFill>
                  <a:latin typeface="Raleway"/>
                </a:rPr>
                <a:t>fidelidade</a:t>
              </a:r>
              <a:r>
                <a:rPr lang="en-US" sz="1670" spc="48" dirty="0">
                  <a:solidFill>
                    <a:srgbClr val="F2EBC7"/>
                  </a:solidFill>
                  <a:latin typeface="Raleway"/>
                </a:rPr>
                <a:t> e </a:t>
              </a:r>
              <a:r>
                <a:rPr lang="en-US" sz="1670" spc="48" dirty="0" err="1">
                  <a:solidFill>
                    <a:srgbClr val="F2EBC7"/>
                  </a:solidFill>
                  <a:latin typeface="Raleway"/>
                </a:rPr>
                <a:t>satisfação</a:t>
              </a:r>
              <a:r>
                <a:rPr lang="en-US" sz="1670" spc="48" dirty="0">
                  <a:solidFill>
                    <a:srgbClr val="F2EBC7"/>
                  </a:solidFill>
                  <a:latin typeface="Raleway"/>
                </a:rPr>
                <a:t> do </a:t>
              </a:r>
              <a:r>
                <a:rPr lang="en-US" sz="1670" spc="48" dirty="0" err="1">
                  <a:solidFill>
                    <a:srgbClr val="F2EBC7"/>
                  </a:solidFill>
                  <a:latin typeface="Raleway"/>
                </a:rPr>
                <a:t>cliente</a:t>
              </a:r>
              <a:r>
                <a:rPr lang="en-US" sz="1670" spc="48" dirty="0">
                  <a:solidFill>
                    <a:srgbClr val="F2EBC7"/>
                  </a:solidFill>
                  <a:latin typeface="Raleway"/>
                </a:rPr>
                <a:t> </a:t>
              </a:r>
              <a:r>
                <a:rPr lang="en-US" sz="1670" spc="48" dirty="0" err="1">
                  <a:solidFill>
                    <a:srgbClr val="F2EBC7"/>
                  </a:solidFill>
                  <a:latin typeface="Raleway"/>
                </a:rPr>
                <a:t>em</a:t>
              </a:r>
              <a:r>
                <a:rPr lang="en-US" sz="1670" spc="48" dirty="0">
                  <a:solidFill>
                    <a:srgbClr val="F2EBC7"/>
                  </a:solidFill>
                  <a:latin typeface="Raleway"/>
                </a:rPr>
                <a:t> </a:t>
              </a:r>
              <a:r>
                <a:rPr lang="en-US" sz="1670" spc="48" dirty="0" err="1">
                  <a:solidFill>
                    <a:srgbClr val="F2EBC7"/>
                  </a:solidFill>
                  <a:latin typeface="Raleway"/>
                </a:rPr>
                <a:t>primeiro</a:t>
              </a:r>
              <a:r>
                <a:rPr lang="en-US" sz="1670" spc="48" dirty="0">
                  <a:solidFill>
                    <a:srgbClr val="F2EBC7"/>
                  </a:solidFill>
                  <a:latin typeface="Raleway"/>
                </a:rPr>
                <a:t> </a:t>
              </a:r>
              <a:r>
                <a:rPr lang="en-US" sz="1670" spc="48" dirty="0" err="1">
                  <a:solidFill>
                    <a:srgbClr val="F2EBC7"/>
                  </a:solidFill>
                  <a:latin typeface="Raleway"/>
                </a:rPr>
                <a:t>lugar</a:t>
              </a:r>
              <a:r>
                <a:rPr lang="en-US" sz="1670" spc="48" dirty="0">
                  <a:solidFill>
                    <a:srgbClr val="F2EBC7"/>
                  </a:solidFill>
                  <a:latin typeface="Raleway"/>
                </a:rPr>
                <a:t>.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-5400000">
            <a:off x="-1676400" y="5753100"/>
            <a:ext cx="5855058" cy="5855058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21" b="121"/>
          <a:stretch>
            <a:fillRect/>
          </a:stretch>
        </p:blipFill>
        <p:spPr>
          <a:xfrm rot="5400000">
            <a:off x="15647831" y="-183793"/>
            <a:ext cx="2828523" cy="2828523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 l="26924" t="14760" r="25109" b="22188"/>
          <a:stretch>
            <a:fillRect/>
          </a:stretch>
        </p:blipFill>
        <p:spPr>
          <a:xfrm>
            <a:off x="5524092" y="2287456"/>
            <a:ext cx="6972708" cy="458278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5" name="TextBox 5"/>
          <p:cNvSpPr txBox="1"/>
          <p:nvPr/>
        </p:nvSpPr>
        <p:spPr>
          <a:xfrm>
            <a:off x="11078593" y="9537554"/>
            <a:ext cx="6668494" cy="415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144">
                <a:solidFill>
                  <a:srgbClr val="EBFDFF"/>
                </a:solidFill>
                <a:latin typeface="Raleway"/>
              </a:rPr>
              <a:t>Frigologia Solutions, Inc. | 2020</a:t>
            </a:r>
          </a:p>
        </p:txBody>
      </p:sp>
      <p:grpSp>
        <p:nvGrpSpPr>
          <p:cNvPr id="13" name="Agrupar 12">
            <a:extLst>
              <a:ext uri="{FF2B5EF4-FFF2-40B4-BE49-F238E27FC236}">
                <a16:creationId xmlns:a16="http://schemas.microsoft.com/office/drawing/2014/main" id="{6BCC9328-F069-42E3-B8E0-22CFF0D5F7DA}"/>
              </a:ext>
            </a:extLst>
          </p:cNvPr>
          <p:cNvGrpSpPr/>
          <p:nvPr/>
        </p:nvGrpSpPr>
        <p:grpSpPr>
          <a:xfrm>
            <a:off x="0" y="0"/>
            <a:ext cx="18288000" cy="3150484"/>
            <a:chOff x="0" y="0"/>
            <a:chExt cx="18288000" cy="3150484"/>
          </a:xfrm>
        </p:grpSpPr>
        <p:sp>
          <p:nvSpPr>
            <p:cNvPr id="6" name="AutoShape 6"/>
            <p:cNvSpPr/>
            <p:nvPr/>
          </p:nvSpPr>
          <p:spPr>
            <a:xfrm>
              <a:off x="0" y="0"/>
              <a:ext cx="18288000" cy="1366303"/>
            </a:xfrm>
            <a:prstGeom prst="rect">
              <a:avLst/>
            </a:prstGeom>
            <a:solidFill>
              <a:srgbClr val="313F4C"/>
            </a:solidFill>
          </p:spPr>
          <p:txBody>
            <a:bodyPr/>
            <a:lstStyle/>
            <a:p>
              <a:endParaRPr lang="pt-BR" dirty="0"/>
            </a:p>
          </p:txBody>
        </p:sp>
        <p:grpSp>
          <p:nvGrpSpPr>
            <p:cNvPr id="7" name="Group 7"/>
            <p:cNvGrpSpPr/>
            <p:nvPr/>
          </p:nvGrpSpPr>
          <p:grpSpPr>
            <a:xfrm>
              <a:off x="5719829" y="112738"/>
              <a:ext cx="5811134" cy="3037746"/>
              <a:chOff x="0" y="-19051"/>
              <a:chExt cx="7748179" cy="4050328"/>
            </a:xfrm>
          </p:grpSpPr>
          <p:sp>
            <p:nvSpPr>
              <p:cNvPr id="8" name="TextBox 8"/>
              <p:cNvSpPr txBox="1"/>
              <p:nvPr/>
            </p:nvSpPr>
            <p:spPr>
              <a:xfrm>
                <a:off x="603161" y="-19051"/>
                <a:ext cx="7145018" cy="1428751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8400"/>
                  </a:lnSpc>
                </a:pPr>
                <a:r>
                  <a:rPr lang="en-US" sz="7000" dirty="0" err="1">
                    <a:solidFill>
                      <a:srgbClr val="CBCDCD"/>
                    </a:solidFill>
                    <a:latin typeface="Raleway Bold"/>
                  </a:rPr>
                  <a:t>Nosso</a:t>
                </a:r>
                <a:r>
                  <a:rPr lang="en-US" sz="7000" dirty="0">
                    <a:solidFill>
                      <a:srgbClr val="CBCDCD"/>
                    </a:solidFill>
                    <a:latin typeface="Raleway Bold"/>
                  </a:rPr>
                  <a:t> </a:t>
                </a:r>
                <a:r>
                  <a:rPr lang="en-US" sz="7000" dirty="0" err="1">
                    <a:solidFill>
                      <a:srgbClr val="CBCDCD"/>
                    </a:solidFill>
                    <a:latin typeface="Raleway Bold"/>
                  </a:rPr>
                  <a:t>Tema</a:t>
                </a:r>
                <a:endParaRPr lang="en-US" sz="7000" dirty="0">
                  <a:solidFill>
                    <a:srgbClr val="CBCDCD"/>
                  </a:solidFill>
                  <a:latin typeface="Raleway Bold"/>
                </a:endParaRPr>
              </a:p>
            </p:txBody>
          </p:sp>
          <p:sp>
            <p:nvSpPr>
              <p:cNvPr id="9" name="TextBox 9"/>
              <p:cNvSpPr txBox="1"/>
              <p:nvPr/>
            </p:nvSpPr>
            <p:spPr>
              <a:xfrm>
                <a:off x="0" y="1839934"/>
                <a:ext cx="7145018" cy="809625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l">
                  <a:lnSpc>
                    <a:spcPts val="4800"/>
                  </a:lnSpc>
                </a:pPr>
                <a:endParaRPr/>
              </a:p>
            </p:txBody>
          </p:sp>
          <p:sp>
            <p:nvSpPr>
              <p:cNvPr id="10" name="TextBox 10"/>
              <p:cNvSpPr txBox="1"/>
              <p:nvPr/>
            </p:nvSpPr>
            <p:spPr>
              <a:xfrm>
                <a:off x="0" y="3430990"/>
                <a:ext cx="7145018" cy="600287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3640"/>
                  </a:lnSpc>
                </a:pPr>
                <a:endParaRPr/>
              </a:p>
            </p:txBody>
          </p:sp>
        </p:grpSp>
      </p:grp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5B4CEFBC-D3AE-4BD4-9F7C-B0C83B7816C3}"/>
              </a:ext>
            </a:extLst>
          </p:cNvPr>
          <p:cNvGrpSpPr/>
          <p:nvPr/>
        </p:nvGrpSpPr>
        <p:grpSpPr>
          <a:xfrm>
            <a:off x="3962400" y="7239906"/>
            <a:ext cx="10114148" cy="1561194"/>
            <a:chOff x="3526318" y="6697933"/>
            <a:chExt cx="10114148" cy="1561194"/>
          </a:xfrm>
        </p:grpSpPr>
        <p:sp>
          <p:nvSpPr>
            <p:cNvPr id="11" name="AutoShape 11"/>
            <p:cNvSpPr/>
            <p:nvPr/>
          </p:nvSpPr>
          <p:spPr>
            <a:xfrm>
              <a:off x="3526318" y="6697933"/>
              <a:ext cx="10114148" cy="1561194"/>
            </a:xfrm>
            <a:prstGeom prst="rect">
              <a:avLst/>
            </a:prstGeom>
            <a:solidFill>
              <a:srgbClr val="313F4C"/>
            </a:solidFill>
          </p:spPr>
          <p:txBody>
            <a:bodyPr/>
            <a:lstStyle/>
            <a:p>
              <a:endParaRPr lang="pt-BR" dirty="0"/>
            </a:p>
          </p:txBody>
        </p:sp>
        <p:sp>
          <p:nvSpPr>
            <p:cNvPr id="14" name="TextBox 12">
              <a:extLst>
                <a:ext uri="{FF2B5EF4-FFF2-40B4-BE49-F238E27FC236}">
                  <a16:creationId xmlns:a16="http://schemas.microsoft.com/office/drawing/2014/main" id="{8BBD858F-58B7-4DCD-9C3B-387684EB5953}"/>
                </a:ext>
              </a:extLst>
            </p:cNvPr>
            <p:cNvSpPr txBox="1"/>
            <p:nvPr/>
          </p:nvSpPr>
          <p:spPr>
            <a:xfrm>
              <a:off x="3620536" y="6896100"/>
              <a:ext cx="10011221" cy="116519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4680"/>
                </a:lnSpc>
                <a:spcBef>
                  <a:spcPct val="0"/>
                </a:spcBef>
              </a:pPr>
              <a:r>
                <a:rPr lang="en-US" sz="3600" spc="107" dirty="0">
                  <a:solidFill>
                    <a:srgbClr val="F2EBC7"/>
                  </a:solidFill>
                  <a:latin typeface="Raleway"/>
                </a:rPr>
                <a:t>CONTROLE E TEMPERATURA DE CARNES EM FREEZER DE AÇOUGUES E VAREJISTAS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5400000">
            <a:off x="-263844" y="8490695"/>
            <a:ext cx="2022166" cy="19552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360202" y="7826405"/>
            <a:ext cx="14015073" cy="1608407"/>
            <a:chOff x="0" y="0"/>
            <a:chExt cx="88133182" cy="1011439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8133182" cy="10114398"/>
            </a:xfrm>
            <a:custGeom>
              <a:avLst/>
              <a:gdLst/>
              <a:ahLst/>
              <a:cxnLst/>
              <a:rect l="l" t="t" r="r" b="b"/>
              <a:pathLst>
                <a:path w="88133182" h="10114398">
                  <a:moveTo>
                    <a:pt x="87371182" y="0"/>
                  </a:moveTo>
                  <a:lnTo>
                    <a:pt x="0" y="0"/>
                  </a:lnTo>
                  <a:lnTo>
                    <a:pt x="0" y="10114398"/>
                  </a:lnTo>
                  <a:lnTo>
                    <a:pt x="88133182" y="10114398"/>
                  </a:lnTo>
                  <a:lnTo>
                    <a:pt x="88133182" y="0"/>
                  </a:lnTo>
                  <a:lnTo>
                    <a:pt x="87371182" y="0"/>
                  </a:lnTo>
                  <a:close/>
                  <a:moveTo>
                    <a:pt x="87809332" y="760730"/>
                  </a:moveTo>
                  <a:lnTo>
                    <a:pt x="87809332" y="9790548"/>
                  </a:lnTo>
                  <a:lnTo>
                    <a:pt x="87371182" y="9790548"/>
                  </a:lnTo>
                  <a:lnTo>
                    <a:pt x="87371182" y="9791819"/>
                  </a:lnTo>
                  <a:lnTo>
                    <a:pt x="760730" y="9791819"/>
                  </a:lnTo>
                  <a:lnTo>
                    <a:pt x="760730" y="9790548"/>
                  </a:lnTo>
                  <a:lnTo>
                    <a:pt x="323850" y="9790548"/>
                  </a:lnTo>
                  <a:lnTo>
                    <a:pt x="323850" y="323850"/>
                  </a:lnTo>
                  <a:lnTo>
                    <a:pt x="87809332" y="323850"/>
                  </a:lnTo>
                  <a:lnTo>
                    <a:pt x="87809332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323850" y="323850"/>
              <a:ext cx="87485482" cy="9467968"/>
            </a:xfrm>
            <a:custGeom>
              <a:avLst/>
              <a:gdLst/>
              <a:ahLst/>
              <a:cxnLst/>
              <a:rect l="l" t="t" r="r" b="b"/>
              <a:pathLst>
                <a:path w="87485482" h="9467968">
                  <a:moveTo>
                    <a:pt x="87044789" y="0"/>
                  </a:moveTo>
                  <a:lnTo>
                    <a:pt x="0" y="0"/>
                  </a:lnTo>
                  <a:lnTo>
                    <a:pt x="0" y="9466698"/>
                  </a:lnTo>
                  <a:lnTo>
                    <a:pt x="436880" y="9466698"/>
                  </a:lnTo>
                  <a:lnTo>
                    <a:pt x="436880" y="9467968"/>
                  </a:lnTo>
                  <a:lnTo>
                    <a:pt x="87047332" y="9467968"/>
                  </a:lnTo>
                  <a:lnTo>
                    <a:pt x="87047332" y="9466698"/>
                  </a:lnTo>
                  <a:lnTo>
                    <a:pt x="87485482" y="9466698"/>
                  </a:lnTo>
                  <a:lnTo>
                    <a:pt x="87485482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360202" y="5572769"/>
            <a:ext cx="14015073" cy="1608407"/>
            <a:chOff x="0" y="0"/>
            <a:chExt cx="88133182" cy="1011439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8133182" cy="10114398"/>
            </a:xfrm>
            <a:custGeom>
              <a:avLst/>
              <a:gdLst/>
              <a:ahLst/>
              <a:cxnLst/>
              <a:rect l="l" t="t" r="r" b="b"/>
              <a:pathLst>
                <a:path w="88133182" h="10114398">
                  <a:moveTo>
                    <a:pt x="87371182" y="0"/>
                  </a:moveTo>
                  <a:lnTo>
                    <a:pt x="0" y="0"/>
                  </a:lnTo>
                  <a:lnTo>
                    <a:pt x="0" y="10114398"/>
                  </a:lnTo>
                  <a:lnTo>
                    <a:pt x="88133182" y="10114398"/>
                  </a:lnTo>
                  <a:lnTo>
                    <a:pt x="88133182" y="0"/>
                  </a:lnTo>
                  <a:lnTo>
                    <a:pt x="87371182" y="0"/>
                  </a:lnTo>
                  <a:close/>
                  <a:moveTo>
                    <a:pt x="87809332" y="760730"/>
                  </a:moveTo>
                  <a:lnTo>
                    <a:pt x="87809332" y="9790548"/>
                  </a:lnTo>
                  <a:lnTo>
                    <a:pt x="87371182" y="9790548"/>
                  </a:lnTo>
                  <a:lnTo>
                    <a:pt x="87371182" y="9791819"/>
                  </a:lnTo>
                  <a:lnTo>
                    <a:pt x="760730" y="9791819"/>
                  </a:lnTo>
                  <a:lnTo>
                    <a:pt x="760730" y="9790548"/>
                  </a:lnTo>
                  <a:lnTo>
                    <a:pt x="323850" y="9790548"/>
                  </a:lnTo>
                  <a:lnTo>
                    <a:pt x="323850" y="323850"/>
                  </a:lnTo>
                  <a:lnTo>
                    <a:pt x="87809332" y="323850"/>
                  </a:lnTo>
                  <a:lnTo>
                    <a:pt x="87809332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323850" y="323850"/>
              <a:ext cx="87485482" cy="9467968"/>
            </a:xfrm>
            <a:custGeom>
              <a:avLst/>
              <a:gdLst/>
              <a:ahLst/>
              <a:cxnLst/>
              <a:rect l="l" t="t" r="r" b="b"/>
              <a:pathLst>
                <a:path w="87485482" h="9467968">
                  <a:moveTo>
                    <a:pt x="87044789" y="0"/>
                  </a:moveTo>
                  <a:lnTo>
                    <a:pt x="0" y="0"/>
                  </a:lnTo>
                  <a:lnTo>
                    <a:pt x="0" y="9466698"/>
                  </a:lnTo>
                  <a:lnTo>
                    <a:pt x="436880" y="9466698"/>
                  </a:lnTo>
                  <a:lnTo>
                    <a:pt x="436880" y="9467968"/>
                  </a:lnTo>
                  <a:lnTo>
                    <a:pt x="87047332" y="9467968"/>
                  </a:lnTo>
                  <a:lnTo>
                    <a:pt x="87047332" y="9466698"/>
                  </a:lnTo>
                  <a:lnTo>
                    <a:pt x="87485482" y="9466698"/>
                  </a:lnTo>
                  <a:lnTo>
                    <a:pt x="87485482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1360202" y="3627079"/>
            <a:ext cx="14015073" cy="1608407"/>
            <a:chOff x="0" y="0"/>
            <a:chExt cx="88133182" cy="1011439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8133182" cy="10114398"/>
            </a:xfrm>
            <a:custGeom>
              <a:avLst/>
              <a:gdLst/>
              <a:ahLst/>
              <a:cxnLst/>
              <a:rect l="l" t="t" r="r" b="b"/>
              <a:pathLst>
                <a:path w="88133182" h="10114398">
                  <a:moveTo>
                    <a:pt x="87371182" y="0"/>
                  </a:moveTo>
                  <a:lnTo>
                    <a:pt x="0" y="0"/>
                  </a:lnTo>
                  <a:lnTo>
                    <a:pt x="0" y="10114398"/>
                  </a:lnTo>
                  <a:lnTo>
                    <a:pt x="88133182" y="10114398"/>
                  </a:lnTo>
                  <a:lnTo>
                    <a:pt x="88133182" y="0"/>
                  </a:lnTo>
                  <a:lnTo>
                    <a:pt x="87371182" y="0"/>
                  </a:lnTo>
                  <a:close/>
                  <a:moveTo>
                    <a:pt x="87809332" y="760730"/>
                  </a:moveTo>
                  <a:lnTo>
                    <a:pt x="87809332" y="9790548"/>
                  </a:lnTo>
                  <a:lnTo>
                    <a:pt x="87371182" y="9790548"/>
                  </a:lnTo>
                  <a:lnTo>
                    <a:pt x="87371182" y="9791819"/>
                  </a:lnTo>
                  <a:lnTo>
                    <a:pt x="760730" y="9791819"/>
                  </a:lnTo>
                  <a:lnTo>
                    <a:pt x="760730" y="9790548"/>
                  </a:lnTo>
                  <a:lnTo>
                    <a:pt x="323850" y="9790548"/>
                  </a:lnTo>
                  <a:lnTo>
                    <a:pt x="323850" y="323850"/>
                  </a:lnTo>
                  <a:lnTo>
                    <a:pt x="87809332" y="323850"/>
                  </a:lnTo>
                  <a:lnTo>
                    <a:pt x="87809332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323850" y="323850"/>
              <a:ext cx="87485482" cy="9467968"/>
            </a:xfrm>
            <a:custGeom>
              <a:avLst/>
              <a:gdLst/>
              <a:ahLst/>
              <a:cxnLst/>
              <a:rect l="l" t="t" r="r" b="b"/>
              <a:pathLst>
                <a:path w="87485482" h="9467968">
                  <a:moveTo>
                    <a:pt x="87044789" y="0"/>
                  </a:moveTo>
                  <a:lnTo>
                    <a:pt x="0" y="0"/>
                  </a:lnTo>
                  <a:lnTo>
                    <a:pt x="0" y="9466698"/>
                  </a:lnTo>
                  <a:lnTo>
                    <a:pt x="436880" y="9466698"/>
                  </a:lnTo>
                  <a:lnTo>
                    <a:pt x="436880" y="9467968"/>
                  </a:lnTo>
                  <a:lnTo>
                    <a:pt x="87047332" y="9467968"/>
                  </a:lnTo>
                  <a:lnTo>
                    <a:pt x="87047332" y="9466698"/>
                  </a:lnTo>
                  <a:lnTo>
                    <a:pt x="87485482" y="9466698"/>
                  </a:lnTo>
                  <a:lnTo>
                    <a:pt x="87485482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1360202" y="1317271"/>
            <a:ext cx="14015073" cy="1700393"/>
            <a:chOff x="0" y="0"/>
            <a:chExt cx="88133182" cy="10692849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8133182" cy="10692849"/>
            </a:xfrm>
            <a:custGeom>
              <a:avLst/>
              <a:gdLst/>
              <a:ahLst/>
              <a:cxnLst/>
              <a:rect l="l" t="t" r="r" b="b"/>
              <a:pathLst>
                <a:path w="88133182" h="10692849">
                  <a:moveTo>
                    <a:pt x="87371182" y="0"/>
                  </a:moveTo>
                  <a:lnTo>
                    <a:pt x="0" y="0"/>
                  </a:lnTo>
                  <a:lnTo>
                    <a:pt x="0" y="10692849"/>
                  </a:lnTo>
                  <a:lnTo>
                    <a:pt x="88133182" y="10692849"/>
                  </a:lnTo>
                  <a:lnTo>
                    <a:pt x="88133182" y="0"/>
                  </a:lnTo>
                  <a:lnTo>
                    <a:pt x="87371182" y="0"/>
                  </a:lnTo>
                  <a:close/>
                  <a:moveTo>
                    <a:pt x="87809332" y="760730"/>
                  </a:moveTo>
                  <a:lnTo>
                    <a:pt x="87809332" y="10369000"/>
                  </a:lnTo>
                  <a:lnTo>
                    <a:pt x="87371182" y="10369000"/>
                  </a:lnTo>
                  <a:lnTo>
                    <a:pt x="87371182" y="10370269"/>
                  </a:lnTo>
                  <a:lnTo>
                    <a:pt x="760730" y="10370269"/>
                  </a:lnTo>
                  <a:lnTo>
                    <a:pt x="760730" y="10369000"/>
                  </a:lnTo>
                  <a:lnTo>
                    <a:pt x="323850" y="10369000"/>
                  </a:lnTo>
                  <a:lnTo>
                    <a:pt x="323850" y="323850"/>
                  </a:lnTo>
                  <a:lnTo>
                    <a:pt x="87809332" y="323850"/>
                  </a:lnTo>
                  <a:lnTo>
                    <a:pt x="87809332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323850" y="323850"/>
              <a:ext cx="87485482" cy="10046419"/>
            </a:xfrm>
            <a:custGeom>
              <a:avLst/>
              <a:gdLst/>
              <a:ahLst/>
              <a:cxnLst/>
              <a:rect l="l" t="t" r="r" b="b"/>
              <a:pathLst>
                <a:path w="87485482" h="10046419">
                  <a:moveTo>
                    <a:pt x="87044789" y="0"/>
                  </a:moveTo>
                  <a:lnTo>
                    <a:pt x="0" y="0"/>
                  </a:lnTo>
                  <a:lnTo>
                    <a:pt x="0" y="10045149"/>
                  </a:lnTo>
                  <a:lnTo>
                    <a:pt x="436880" y="10045149"/>
                  </a:lnTo>
                  <a:lnTo>
                    <a:pt x="436880" y="10046419"/>
                  </a:lnTo>
                  <a:lnTo>
                    <a:pt x="87047332" y="10046419"/>
                  </a:lnTo>
                  <a:lnTo>
                    <a:pt x="87047332" y="10045149"/>
                  </a:lnTo>
                  <a:lnTo>
                    <a:pt x="87485482" y="10045149"/>
                  </a:lnTo>
                  <a:lnTo>
                    <a:pt x="87485482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</p:grpSp>
      <p:grpSp>
        <p:nvGrpSpPr>
          <p:cNvPr id="15" name="Group 15"/>
          <p:cNvGrpSpPr/>
          <p:nvPr/>
        </p:nvGrpSpPr>
        <p:grpSpPr>
          <a:xfrm>
            <a:off x="1360202" y="1469155"/>
            <a:ext cx="13852988" cy="8398546"/>
            <a:chOff x="-866857" y="-238734"/>
            <a:chExt cx="19337508" cy="12028133"/>
          </a:xfrm>
        </p:grpSpPr>
        <p:sp>
          <p:nvSpPr>
            <p:cNvPr id="16" name="TextBox 16"/>
            <p:cNvSpPr txBox="1"/>
            <p:nvPr/>
          </p:nvSpPr>
          <p:spPr>
            <a:xfrm>
              <a:off x="-866857" y="-238734"/>
              <a:ext cx="17744254" cy="10742086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518160" lvl="1" indent="-259080" algn="just">
                <a:lnSpc>
                  <a:spcPts val="3000"/>
                </a:lnSpc>
                <a:buFont typeface="Arial"/>
                <a:buChar char="•"/>
              </a:pPr>
              <a:r>
                <a:rPr lang="en-US" sz="2400" spc="96" dirty="0">
                  <a:solidFill>
                    <a:srgbClr val="000000"/>
                  </a:solidFill>
                  <a:latin typeface="Raleway Bold"/>
                </a:rPr>
                <a:t> VERIFICADO OCORRÊNCIA DE PERDA DE PRODUTOS DEVIDO FALHA NO RESFRIAMENTO DOS FREEZER HORIZONTAIS E VERTICAIS DE MERCADOS E AÇOUGUES.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marL="518160" lvl="1" indent="-259080" algn="just">
                <a:lnSpc>
                  <a:spcPts val="3000"/>
                </a:lnSpc>
                <a:buFont typeface="Arial"/>
                <a:buChar char="•"/>
              </a:pPr>
              <a:r>
                <a:rPr lang="en-US" sz="2400" spc="96" dirty="0">
                  <a:solidFill>
                    <a:srgbClr val="000000"/>
                  </a:solidFill>
                  <a:latin typeface="Raleway Bold"/>
                </a:rPr>
                <a:t> MUITOS SUPERMERCADOS, VAREJISTAS E AÇOUGUES PERDEM UMA QUANTIDADE ENORME DE CARNES TODOS OS ANOS, PELA FALTA DE CONTROLE NA TEMPERATURA.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marL="518160" lvl="1" indent="-259080" algn="just">
                <a:lnSpc>
                  <a:spcPts val="3000"/>
                </a:lnSpc>
                <a:buFont typeface="Arial"/>
                <a:buChar char="•"/>
              </a:pPr>
              <a:r>
                <a:rPr lang="en-US" sz="2400" spc="96" dirty="0">
                  <a:solidFill>
                    <a:srgbClr val="000000"/>
                  </a:solidFill>
                  <a:latin typeface="Raleway Bold"/>
                </a:rPr>
                <a:t> CONSTATADA NECESSIDADE DE HAVER UMA INTERFACE ONDE O RESPONSÁVEL POSSA VERIFICAR INFORMAÇÕES EM TEMPO REAL ACERCA DO RESFRIAMENTO DOS PRODUTOS.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marL="518160" lvl="1" indent="-259080" algn="just">
                <a:lnSpc>
                  <a:spcPts val="3000"/>
                </a:lnSpc>
                <a:buFont typeface="Arial"/>
                <a:buChar char="•"/>
              </a:pPr>
              <a:r>
                <a:rPr lang="en-US" sz="2400" spc="96" dirty="0">
                  <a:solidFill>
                    <a:srgbClr val="000000"/>
                  </a:solidFill>
                  <a:latin typeface="Raleway Bold"/>
                </a:rPr>
                <a:t> DESTA FORMA, NOTA-SE GRANDE DEMANDA POR PARTE DE MERCADOS E AÇOUGUES PARA A RESOLUÇÃO DESSE PROBLEMA AFIM DE EVITAR GRANDES PERCAS DE MERCADORIA E AFINS.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11141699"/>
              <a:ext cx="18470651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900"/>
                </a:lnSpc>
              </a:pPr>
              <a:endParaRPr/>
            </a:p>
          </p:txBody>
        </p:sp>
      </p:grpSp>
      <p:pic>
        <p:nvPicPr>
          <p:cNvPr id="19" name="Picture 19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10800000">
            <a:off x="16617089" y="8457212"/>
            <a:ext cx="2022166" cy="1955200"/>
          </a:xfrm>
          <a:prstGeom prst="rect">
            <a:avLst/>
          </a:prstGeom>
        </p:spPr>
      </p:pic>
      <p:sp>
        <p:nvSpPr>
          <p:cNvPr id="20" name="AutoShape 20"/>
          <p:cNvSpPr/>
          <p:nvPr/>
        </p:nvSpPr>
        <p:spPr>
          <a:xfrm>
            <a:off x="0" y="0"/>
            <a:ext cx="18288000" cy="1136337"/>
          </a:xfrm>
          <a:prstGeom prst="rect">
            <a:avLst/>
          </a:prstGeom>
          <a:solidFill>
            <a:srgbClr val="313F4C"/>
          </a:solidFill>
        </p:spPr>
      </p:sp>
      <p:pic>
        <p:nvPicPr>
          <p:cNvPr id="21" name="Picture 21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617089" y="106484"/>
            <a:ext cx="922216" cy="922216"/>
          </a:xfrm>
          <a:prstGeom prst="rect">
            <a:avLst/>
          </a:prstGeom>
        </p:spPr>
      </p:pic>
      <p:sp>
        <p:nvSpPr>
          <p:cNvPr id="22" name="TextBox 22"/>
          <p:cNvSpPr txBox="1"/>
          <p:nvPr/>
        </p:nvSpPr>
        <p:spPr>
          <a:xfrm>
            <a:off x="-1894203" y="419299"/>
            <a:ext cx="18114906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ESCOLHA DO TEMA: CONTROLE DE TEMPERATURA EM FREEZERS DE CARNE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5400000">
            <a:off x="-263844" y="8490695"/>
            <a:ext cx="2022166" cy="1955200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2125245" y="4493988"/>
            <a:ext cx="13852988" cy="4270049"/>
            <a:chOff x="0" y="0"/>
            <a:chExt cx="18470651" cy="5693399"/>
          </a:xfrm>
        </p:grpSpPr>
        <p:sp>
          <p:nvSpPr>
            <p:cNvPr id="5" name="TextBox 5"/>
            <p:cNvSpPr txBox="1"/>
            <p:nvPr/>
          </p:nvSpPr>
          <p:spPr>
            <a:xfrm>
              <a:off x="0" y="-28575"/>
              <a:ext cx="18470651" cy="45802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3000"/>
                </a:lnSpc>
              </a:pPr>
              <a:r>
                <a:rPr lang="en-US" sz="2400" spc="96" dirty="0">
                  <a:solidFill>
                    <a:srgbClr val="F2EBC7"/>
                  </a:solidFill>
                  <a:latin typeface="Raleway Bold"/>
                </a:rPr>
                <a:t>ATRAVÉS DO ESTUDO APRESENTADO, VEMOS QUE EXISTEM ÍNDICES E DADOS REFERENTES TANTO A DESPERDÍCIOS DE CARNES E DERIVADOS QUANTO A MÁ CONSERVAÇÃO DOS MESMOS, INDICANDO ALTO PREJUÍZO AOS ESTABELECIMENTOS, POR NÃO TEREM CONTROLE OU ATÉ MESMO MEIOS DE ARMAZENAMENTOS CORRETOS DECRETADOS PELA LEI DE NUMERO Nº 4/2014 – DIVISA/SVS/SES.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5045699"/>
              <a:ext cx="18470651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90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2125245" y="1392615"/>
            <a:ext cx="13852988" cy="2746049"/>
            <a:chOff x="0" y="0"/>
            <a:chExt cx="18470651" cy="3661399"/>
          </a:xfrm>
        </p:grpSpPr>
        <p:sp>
          <p:nvSpPr>
            <p:cNvPr id="8" name="TextBox 8"/>
            <p:cNvSpPr txBox="1"/>
            <p:nvPr/>
          </p:nvSpPr>
          <p:spPr>
            <a:xfrm>
              <a:off x="0" y="-28575"/>
              <a:ext cx="18470651" cy="25482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3000"/>
                </a:lnSpc>
              </a:pPr>
              <a:r>
                <a:rPr lang="en-US" sz="2400" spc="96" dirty="0">
                  <a:solidFill>
                    <a:srgbClr val="F2EBC7"/>
                  </a:solidFill>
                  <a:latin typeface="Raleway Bold"/>
                </a:rPr>
                <a:t>O INTUITO É CONTROLAR E MONITORAR AS TEMPERATURAS DE CARNES ARMAZENADAS EM BALCÕES OU FREEZERS HORIZONTAIS E VERTICAIS DE TAL FORMA A PASSAR INFORMAÇÕES EM TEMPO REAL AO RESPONSÁVEL DO ESTABELECIMENTO.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3013699"/>
              <a:ext cx="18470651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900"/>
                </a:lnSpc>
              </a:pPr>
              <a:endParaRPr/>
            </a:p>
          </p:txBody>
        </p:sp>
      </p:grpSp>
      <p:pic>
        <p:nvPicPr>
          <p:cNvPr id="10" name="Picture 10"/>
          <p:cNvPicPr>
            <a:picLocks noChangeAspect="1"/>
          </p:cNvPicPr>
          <p:nvPr/>
        </p:nvPicPr>
        <p:blipFill>
          <a:blip r:embed="rId3"/>
          <a:srcRect l="1211" t="1767" r="2724" b="4290"/>
          <a:stretch>
            <a:fillRect/>
          </a:stretch>
        </p:blipFill>
        <p:spPr>
          <a:xfrm>
            <a:off x="4724400" y="6629012"/>
            <a:ext cx="4864157" cy="3259748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sp>
        <p:nvSpPr>
          <p:cNvPr id="11" name="AutoShape 11"/>
          <p:cNvSpPr/>
          <p:nvPr/>
        </p:nvSpPr>
        <p:spPr>
          <a:xfrm>
            <a:off x="0" y="-107637"/>
            <a:ext cx="18288000" cy="1136337"/>
          </a:xfrm>
          <a:prstGeom prst="rect">
            <a:avLst/>
          </a:prstGeom>
          <a:solidFill>
            <a:srgbClr val="313F4C"/>
          </a:solidFill>
        </p:spPr>
      </p:sp>
      <p:pic>
        <p:nvPicPr>
          <p:cNvPr id="12" name="Picture 1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10800000">
            <a:off x="16480469" y="8457212"/>
            <a:ext cx="2022166" cy="1955200"/>
          </a:xfrm>
          <a:prstGeom prst="rect">
            <a:avLst/>
          </a:prstGeom>
        </p:spPr>
      </p:pic>
      <p:grpSp>
        <p:nvGrpSpPr>
          <p:cNvPr id="13" name="Group 13"/>
          <p:cNvGrpSpPr/>
          <p:nvPr/>
        </p:nvGrpSpPr>
        <p:grpSpPr>
          <a:xfrm>
            <a:off x="10474041" y="7358974"/>
            <a:ext cx="3613713" cy="1608407"/>
            <a:chOff x="0" y="0"/>
            <a:chExt cx="22724678" cy="10114398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2724678" cy="10114398"/>
            </a:xfrm>
            <a:custGeom>
              <a:avLst/>
              <a:gdLst/>
              <a:ahLst/>
              <a:cxnLst/>
              <a:rect l="l" t="t" r="r" b="b"/>
              <a:pathLst>
                <a:path w="22724678" h="10114398">
                  <a:moveTo>
                    <a:pt x="21962678" y="0"/>
                  </a:moveTo>
                  <a:lnTo>
                    <a:pt x="0" y="0"/>
                  </a:lnTo>
                  <a:lnTo>
                    <a:pt x="0" y="10114398"/>
                  </a:lnTo>
                  <a:lnTo>
                    <a:pt x="22724678" y="10114398"/>
                  </a:lnTo>
                  <a:lnTo>
                    <a:pt x="22724678" y="0"/>
                  </a:lnTo>
                  <a:lnTo>
                    <a:pt x="21962678" y="0"/>
                  </a:lnTo>
                  <a:close/>
                  <a:moveTo>
                    <a:pt x="22400828" y="760730"/>
                  </a:moveTo>
                  <a:lnTo>
                    <a:pt x="22400828" y="9790548"/>
                  </a:lnTo>
                  <a:lnTo>
                    <a:pt x="21962678" y="9790548"/>
                  </a:lnTo>
                  <a:lnTo>
                    <a:pt x="21962678" y="9791819"/>
                  </a:lnTo>
                  <a:lnTo>
                    <a:pt x="760730" y="9791819"/>
                  </a:lnTo>
                  <a:lnTo>
                    <a:pt x="760730" y="9790548"/>
                  </a:lnTo>
                  <a:lnTo>
                    <a:pt x="323850" y="9790548"/>
                  </a:lnTo>
                  <a:lnTo>
                    <a:pt x="323850" y="323850"/>
                  </a:lnTo>
                  <a:lnTo>
                    <a:pt x="22400828" y="323850"/>
                  </a:lnTo>
                  <a:lnTo>
                    <a:pt x="22400828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5" name="Freeform 15"/>
            <p:cNvSpPr/>
            <p:nvPr/>
          </p:nvSpPr>
          <p:spPr>
            <a:xfrm>
              <a:off x="323850" y="323850"/>
              <a:ext cx="22076978" cy="9467968"/>
            </a:xfrm>
            <a:custGeom>
              <a:avLst/>
              <a:gdLst/>
              <a:ahLst/>
              <a:cxnLst/>
              <a:rect l="l" t="t" r="r" b="b"/>
              <a:pathLst>
                <a:path w="22076978" h="9467968">
                  <a:moveTo>
                    <a:pt x="21636289" y="0"/>
                  </a:moveTo>
                  <a:lnTo>
                    <a:pt x="0" y="0"/>
                  </a:lnTo>
                  <a:lnTo>
                    <a:pt x="0" y="9466698"/>
                  </a:lnTo>
                  <a:lnTo>
                    <a:pt x="436880" y="9466698"/>
                  </a:lnTo>
                  <a:lnTo>
                    <a:pt x="436880" y="9467968"/>
                  </a:lnTo>
                  <a:lnTo>
                    <a:pt x="21638828" y="9467968"/>
                  </a:lnTo>
                  <a:lnTo>
                    <a:pt x="21638828" y="9466698"/>
                  </a:lnTo>
                  <a:lnTo>
                    <a:pt x="22076978" y="9466698"/>
                  </a:lnTo>
                  <a:lnTo>
                    <a:pt x="22076978" y="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pic>
        <p:nvPicPr>
          <p:cNvPr id="16" name="Picture 16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9531058" y="7991343"/>
            <a:ext cx="726990" cy="343668"/>
          </a:xfrm>
          <a:prstGeom prst="rect">
            <a:avLst/>
          </a:prstGeom>
        </p:spPr>
      </p:pic>
      <p:sp>
        <p:nvSpPr>
          <p:cNvPr id="17" name="AutoShape 17"/>
          <p:cNvSpPr/>
          <p:nvPr/>
        </p:nvSpPr>
        <p:spPr>
          <a:xfrm>
            <a:off x="2125245" y="3002327"/>
            <a:ext cx="2433303" cy="1136337"/>
          </a:xfrm>
          <a:prstGeom prst="rect">
            <a:avLst/>
          </a:prstGeom>
          <a:solidFill>
            <a:srgbClr val="313F4C"/>
          </a:solidFill>
        </p:spPr>
      </p:sp>
      <p:pic>
        <p:nvPicPr>
          <p:cNvPr id="18" name="Picture 18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7781560" y="64353"/>
            <a:ext cx="1253050" cy="964347"/>
          </a:xfrm>
          <a:prstGeom prst="rect">
            <a:avLst/>
          </a:prstGeom>
        </p:spPr>
      </p:pic>
      <p:sp>
        <p:nvSpPr>
          <p:cNvPr id="19" name="TextBox 19"/>
          <p:cNvSpPr txBox="1"/>
          <p:nvPr/>
        </p:nvSpPr>
        <p:spPr>
          <a:xfrm>
            <a:off x="2125245" y="300706"/>
            <a:ext cx="18114906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OBJETIVOS DO PROJETO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0474041" y="7579373"/>
            <a:ext cx="3613713" cy="11455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17"/>
              </a:lnSpc>
              <a:spcBef>
                <a:spcPct val="0"/>
              </a:spcBef>
            </a:pPr>
            <a:r>
              <a:rPr lang="en-US" sz="2320" spc="69" dirty="0" err="1">
                <a:solidFill>
                  <a:srgbClr val="FFFFFF"/>
                </a:solidFill>
                <a:latin typeface="Raleway"/>
              </a:rPr>
              <a:t>Processo</a:t>
            </a:r>
            <a:r>
              <a:rPr lang="en-US" sz="2320" spc="69" dirty="0">
                <a:solidFill>
                  <a:srgbClr val="FFFFFF"/>
                </a:solidFill>
                <a:latin typeface="Raleway"/>
              </a:rPr>
              <a:t> manual para </a:t>
            </a:r>
            <a:r>
              <a:rPr lang="en-US" sz="2320" spc="69" dirty="0" err="1">
                <a:solidFill>
                  <a:srgbClr val="FFFFFF"/>
                </a:solidFill>
                <a:latin typeface="Raleway"/>
              </a:rPr>
              <a:t>obtenção</a:t>
            </a:r>
            <a:r>
              <a:rPr lang="en-US" sz="2320" spc="69" dirty="0">
                <a:solidFill>
                  <a:srgbClr val="FFFFFF"/>
                </a:solidFill>
                <a:latin typeface="Raleway"/>
              </a:rPr>
              <a:t> de </a:t>
            </a:r>
            <a:r>
              <a:rPr lang="en-US" sz="2320" spc="69" dirty="0" err="1">
                <a:solidFill>
                  <a:srgbClr val="FFFFFF"/>
                </a:solidFill>
                <a:latin typeface="Raleway"/>
              </a:rPr>
              <a:t>temperatura</a:t>
            </a:r>
            <a:endParaRPr lang="en-US" sz="2320" spc="69" dirty="0">
              <a:solidFill>
                <a:srgbClr val="FFFFFF"/>
              </a:solidFill>
              <a:latin typeface="Raleway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2247271" y="3318083"/>
            <a:ext cx="2615237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POR QUÊ?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5400000">
            <a:off x="-263844" y="8490695"/>
            <a:ext cx="2022166" cy="1955200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981200" y="1714500"/>
            <a:ext cx="13852988" cy="6196480"/>
            <a:chOff x="0" y="-28575"/>
            <a:chExt cx="18470651" cy="8261974"/>
          </a:xfrm>
        </p:grpSpPr>
        <p:sp>
          <p:nvSpPr>
            <p:cNvPr id="5" name="TextBox 5"/>
            <p:cNvSpPr txBox="1"/>
            <p:nvPr/>
          </p:nvSpPr>
          <p:spPr>
            <a:xfrm>
              <a:off x="0" y="-28575"/>
              <a:ext cx="18470651" cy="526366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18160" lvl="1" indent="-259080" algn="just">
                <a:lnSpc>
                  <a:spcPct val="150000"/>
                </a:lnSpc>
                <a:buFont typeface="Arial"/>
                <a:buChar char="•"/>
              </a:pPr>
              <a:r>
                <a:rPr lang="en-US" sz="2400" spc="96" dirty="0">
                  <a:solidFill>
                    <a:srgbClr val="F2EBC7"/>
                  </a:solidFill>
                  <a:latin typeface="Raleway Bold"/>
                </a:rPr>
                <a:t>DE ACORDO COM A ORGANIZAÇÃO DAS NAÇÕES UNIDAS PARA A ALIMENTAÇÃO E AGRICULTURA (FAO) (2016), 1,3 BILHÕES DE TONELADAS.</a:t>
              </a:r>
            </a:p>
            <a:p>
              <a:pPr marL="518160" lvl="1" indent="-259080" algn="just">
                <a:lnSpc>
                  <a:spcPct val="150000"/>
                </a:lnSpc>
                <a:buFont typeface="Arial"/>
                <a:buChar char="•"/>
              </a:pPr>
              <a:r>
                <a:rPr lang="en-US" sz="2400" spc="96" dirty="0">
                  <a:solidFill>
                    <a:srgbClr val="F2EBC7"/>
                  </a:solidFill>
                  <a:latin typeface="Raleway Bold"/>
                </a:rPr>
                <a:t>39% DAS PERDAS OCORREM NAS ETAPAS DE DISTRIBUIÇÃO E ARMAZENAMENTO.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7585699"/>
              <a:ext cx="18470651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900"/>
                </a:lnSpc>
              </a:pPr>
              <a:endParaRPr/>
            </a:p>
          </p:txBody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 l="702" t="1290" r="1404" b="2839"/>
          <a:stretch>
            <a:fillRect/>
          </a:stretch>
        </p:blipFill>
        <p:spPr>
          <a:xfrm>
            <a:off x="2125245" y="3848100"/>
            <a:ext cx="8576176" cy="571009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0701422" y="5369058"/>
            <a:ext cx="1336099" cy="668050"/>
          </a:xfrm>
          <a:prstGeom prst="rect">
            <a:avLst/>
          </a:prstGeom>
        </p:spPr>
      </p:pic>
      <p:sp>
        <p:nvSpPr>
          <p:cNvPr id="9" name="AutoShape 9"/>
          <p:cNvSpPr/>
          <p:nvPr/>
        </p:nvSpPr>
        <p:spPr>
          <a:xfrm>
            <a:off x="0" y="0"/>
            <a:ext cx="18288000" cy="1028700"/>
          </a:xfrm>
          <a:prstGeom prst="rect">
            <a:avLst/>
          </a:prstGeom>
          <a:solidFill>
            <a:srgbClr val="313F4C"/>
          </a:solidFill>
        </p:spPr>
      </p:sp>
      <p:grpSp>
        <p:nvGrpSpPr>
          <p:cNvPr id="10" name="Group 10"/>
          <p:cNvGrpSpPr/>
          <p:nvPr/>
        </p:nvGrpSpPr>
        <p:grpSpPr>
          <a:xfrm>
            <a:off x="12420600" y="4593239"/>
            <a:ext cx="4579568" cy="2470114"/>
            <a:chOff x="0" y="0"/>
            <a:chExt cx="28798414" cy="15533204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8798416" cy="15533204"/>
            </a:xfrm>
            <a:custGeom>
              <a:avLst/>
              <a:gdLst/>
              <a:ahLst/>
              <a:cxnLst/>
              <a:rect l="l" t="t" r="r" b="b"/>
              <a:pathLst>
                <a:path w="28798416" h="15533204">
                  <a:moveTo>
                    <a:pt x="28036416" y="0"/>
                  </a:moveTo>
                  <a:lnTo>
                    <a:pt x="0" y="0"/>
                  </a:lnTo>
                  <a:lnTo>
                    <a:pt x="0" y="15533204"/>
                  </a:lnTo>
                  <a:lnTo>
                    <a:pt x="28798416" y="15533204"/>
                  </a:lnTo>
                  <a:lnTo>
                    <a:pt x="28798416" y="0"/>
                  </a:lnTo>
                  <a:lnTo>
                    <a:pt x="28036416" y="0"/>
                  </a:lnTo>
                  <a:close/>
                  <a:moveTo>
                    <a:pt x="28474566" y="760730"/>
                  </a:moveTo>
                  <a:lnTo>
                    <a:pt x="28474566" y="15209354"/>
                  </a:lnTo>
                  <a:lnTo>
                    <a:pt x="28036416" y="15209354"/>
                  </a:lnTo>
                  <a:lnTo>
                    <a:pt x="28036416" y="15210623"/>
                  </a:lnTo>
                  <a:lnTo>
                    <a:pt x="760730" y="15210623"/>
                  </a:lnTo>
                  <a:lnTo>
                    <a:pt x="760730" y="15209354"/>
                  </a:lnTo>
                  <a:lnTo>
                    <a:pt x="323850" y="15209354"/>
                  </a:lnTo>
                  <a:lnTo>
                    <a:pt x="323850" y="323850"/>
                  </a:lnTo>
                  <a:lnTo>
                    <a:pt x="28474566" y="323850"/>
                  </a:lnTo>
                  <a:lnTo>
                    <a:pt x="28474566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323850" y="323850"/>
              <a:ext cx="28150716" cy="14886773"/>
            </a:xfrm>
            <a:custGeom>
              <a:avLst/>
              <a:gdLst/>
              <a:ahLst/>
              <a:cxnLst/>
              <a:rect l="l" t="t" r="r" b="b"/>
              <a:pathLst>
                <a:path w="28150716" h="14886773">
                  <a:moveTo>
                    <a:pt x="27710023" y="0"/>
                  </a:moveTo>
                  <a:lnTo>
                    <a:pt x="0" y="0"/>
                  </a:lnTo>
                  <a:lnTo>
                    <a:pt x="0" y="14885504"/>
                  </a:lnTo>
                  <a:lnTo>
                    <a:pt x="436880" y="14885504"/>
                  </a:lnTo>
                  <a:lnTo>
                    <a:pt x="436880" y="14886773"/>
                  </a:lnTo>
                  <a:lnTo>
                    <a:pt x="27712566" y="14886773"/>
                  </a:lnTo>
                  <a:lnTo>
                    <a:pt x="27712566" y="14885504"/>
                  </a:lnTo>
                  <a:lnTo>
                    <a:pt x="28150716" y="14885504"/>
                  </a:lnTo>
                  <a:lnTo>
                    <a:pt x="28150716" y="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pic>
        <p:nvPicPr>
          <p:cNvPr id="13" name="Picture 13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10800000">
            <a:off x="16617089" y="8457212"/>
            <a:ext cx="2022166" cy="1955200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9597472" y="81833"/>
            <a:ext cx="1257527" cy="865034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2569845" y="308795"/>
            <a:ext cx="18114906" cy="9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ACONTECIMENTOS PRÁTICOS</a:t>
            </a:r>
          </a:p>
          <a:p>
            <a:pPr algn="l">
              <a:lnSpc>
                <a:spcPts val="3840"/>
              </a:lnSpc>
            </a:pPr>
            <a:endParaRPr lang="en-US" sz="3200" spc="160" dirty="0">
              <a:solidFill>
                <a:srgbClr val="CBCDCD"/>
              </a:solidFill>
              <a:latin typeface="Raleway Bold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2552692" y="4692665"/>
            <a:ext cx="4315384" cy="2288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800" spc="84" dirty="0" err="1">
                <a:solidFill>
                  <a:srgbClr val="F2EBC7"/>
                </a:solidFill>
                <a:latin typeface="Raleway"/>
              </a:rPr>
              <a:t>Patrulha</a:t>
            </a:r>
            <a:r>
              <a:rPr lang="en-US" sz="2800" spc="84" dirty="0">
                <a:solidFill>
                  <a:srgbClr val="F2EBC7"/>
                </a:solidFill>
                <a:latin typeface="Raleway"/>
              </a:rPr>
              <a:t> do </a:t>
            </a:r>
            <a:r>
              <a:rPr lang="en-US" sz="2800" spc="84" dirty="0" err="1">
                <a:solidFill>
                  <a:srgbClr val="F2EBC7"/>
                </a:solidFill>
                <a:latin typeface="Raleway"/>
              </a:rPr>
              <a:t>consumidor</a:t>
            </a:r>
            <a:endParaRPr lang="en-US" sz="2800" spc="84" dirty="0">
              <a:solidFill>
                <a:srgbClr val="F2EBC7"/>
              </a:solidFill>
              <a:latin typeface="Raleway"/>
            </a:endParaRPr>
          </a:p>
          <a:p>
            <a:pPr algn="ctr">
              <a:lnSpc>
                <a:spcPts val="3639"/>
              </a:lnSpc>
            </a:pPr>
            <a:r>
              <a:rPr lang="en-US" sz="2799" spc="83" dirty="0">
                <a:solidFill>
                  <a:srgbClr val="F2EBC7"/>
                </a:solidFill>
                <a:latin typeface="Raleway"/>
              </a:rPr>
              <a:t>02/08/2020</a:t>
            </a:r>
          </a:p>
          <a:p>
            <a:pPr algn="ctr">
              <a:lnSpc>
                <a:spcPts val="3640"/>
              </a:lnSpc>
              <a:spcBef>
                <a:spcPct val="0"/>
              </a:spcBef>
            </a:pPr>
            <a:r>
              <a:rPr lang="en-US" sz="2799" spc="83" dirty="0" err="1">
                <a:solidFill>
                  <a:srgbClr val="F2EBC7"/>
                </a:solidFill>
                <a:latin typeface="Raleway"/>
              </a:rPr>
              <a:t>Problemas</a:t>
            </a:r>
            <a:r>
              <a:rPr lang="en-US" sz="2799" spc="83" dirty="0">
                <a:solidFill>
                  <a:srgbClr val="F2EBC7"/>
                </a:solidFill>
                <a:latin typeface="Raleway"/>
              </a:rPr>
              <a:t> de </a:t>
            </a:r>
            <a:r>
              <a:rPr lang="en-US" sz="2799" spc="83" dirty="0" err="1">
                <a:solidFill>
                  <a:srgbClr val="F2EBC7"/>
                </a:solidFill>
                <a:latin typeface="Raleway"/>
              </a:rPr>
              <a:t>armazenamento</a:t>
            </a:r>
            <a:r>
              <a:rPr lang="en-US" sz="2799" spc="83" dirty="0">
                <a:solidFill>
                  <a:srgbClr val="F2EBC7"/>
                </a:solidFill>
                <a:latin typeface="Raleway"/>
              </a:rPr>
              <a:t> e </a:t>
            </a:r>
            <a:r>
              <a:rPr lang="en-US" sz="2799" spc="83" dirty="0" err="1">
                <a:solidFill>
                  <a:srgbClr val="F2EBC7"/>
                </a:solidFill>
                <a:latin typeface="Raleway"/>
              </a:rPr>
              <a:t>temperatura</a:t>
            </a:r>
            <a:endParaRPr lang="en-US" sz="2799" spc="83" dirty="0">
              <a:solidFill>
                <a:srgbClr val="F2EBC7"/>
              </a:solidFill>
              <a:latin typeface="Raleway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5400000">
            <a:off x="-263844" y="8490695"/>
            <a:ext cx="2022166" cy="195520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11758315" y="9816684"/>
            <a:ext cx="5869856" cy="4703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768"/>
              </a:lnSpc>
            </a:pPr>
            <a:endParaRPr/>
          </a:p>
        </p:txBody>
      </p:sp>
      <p:sp>
        <p:nvSpPr>
          <p:cNvPr id="7" name="AutoShape 7"/>
          <p:cNvSpPr/>
          <p:nvPr/>
        </p:nvSpPr>
        <p:spPr>
          <a:xfrm>
            <a:off x="-1" y="0"/>
            <a:ext cx="18316223" cy="1028700"/>
          </a:xfrm>
          <a:prstGeom prst="rect">
            <a:avLst/>
          </a:prstGeom>
          <a:solidFill>
            <a:srgbClr val="313F4C"/>
          </a:solidFill>
        </p:spPr>
      </p:sp>
      <p:pic>
        <p:nvPicPr>
          <p:cNvPr id="11" name="Picture 11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10800000">
            <a:off x="16617089" y="8457212"/>
            <a:ext cx="2022166" cy="19552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3"/>
          <a:srcRect l="3975" t="6590" r="6335" b="14290"/>
          <a:stretch>
            <a:fillRect/>
          </a:stretch>
        </p:blipFill>
        <p:spPr>
          <a:xfrm>
            <a:off x="3962400" y="3162300"/>
            <a:ext cx="11068977" cy="4328813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8434912" y="44125"/>
            <a:ext cx="940450" cy="940450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2160635" y="283878"/>
            <a:ext cx="5972732" cy="9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40"/>
              </a:lnSpc>
            </a:pPr>
            <a:r>
              <a:rPr lang="en-US" sz="3200" spc="160" dirty="0">
                <a:solidFill>
                  <a:srgbClr val="D9D9D9"/>
                </a:solidFill>
                <a:latin typeface="Raleway Bold"/>
              </a:rPr>
              <a:t>QUAL POSSÍVEL SOLUÇÃO?</a:t>
            </a:r>
          </a:p>
          <a:p>
            <a:pPr algn="l">
              <a:lnSpc>
                <a:spcPts val="3840"/>
              </a:lnSpc>
            </a:pPr>
            <a:endParaRPr lang="en-US" sz="3200" spc="160" dirty="0">
              <a:solidFill>
                <a:srgbClr val="D9D9D9"/>
              </a:solidFill>
              <a:latin typeface="Raleway Bold"/>
            </a:endParaRPr>
          </a:p>
        </p:txBody>
      </p:sp>
      <p:grpSp>
        <p:nvGrpSpPr>
          <p:cNvPr id="3" name="Agrupar 2">
            <a:extLst>
              <a:ext uri="{FF2B5EF4-FFF2-40B4-BE49-F238E27FC236}">
                <a16:creationId xmlns:a16="http://schemas.microsoft.com/office/drawing/2014/main" id="{51FA216A-BAA7-48E5-BC1E-89724B84D264}"/>
              </a:ext>
            </a:extLst>
          </p:cNvPr>
          <p:cNvGrpSpPr/>
          <p:nvPr/>
        </p:nvGrpSpPr>
        <p:grpSpPr>
          <a:xfrm>
            <a:off x="5852846" y="7907956"/>
            <a:ext cx="7288084" cy="662252"/>
            <a:chOff x="2160635" y="6808974"/>
            <a:chExt cx="7288084" cy="662252"/>
          </a:xfrm>
        </p:grpSpPr>
        <p:grpSp>
          <p:nvGrpSpPr>
            <p:cNvPr id="8" name="Group 8"/>
            <p:cNvGrpSpPr/>
            <p:nvPr/>
          </p:nvGrpSpPr>
          <p:grpSpPr>
            <a:xfrm>
              <a:off x="2160635" y="6808974"/>
              <a:ext cx="7288084" cy="662252"/>
              <a:chOff x="0" y="0"/>
              <a:chExt cx="47799134" cy="434340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47799135" cy="4343400"/>
              </a:xfrm>
              <a:custGeom>
                <a:avLst/>
                <a:gdLst/>
                <a:ahLst/>
                <a:cxnLst/>
                <a:rect l="l" t="t" r="r" b="b"/>
                <a:pathLst>
                  <a:path w="47799135" h="4343400">
                    <a:moveTo>
                      <a:pt x="47037135" y="0"/>
                    </a:moveTo>
                    <a:lnTo>
                      <a:pt x="0" y="0"/>
                    </a:lnTo>
                    <a:lnTo>
                      <a:pt x="0" y="4343400"/>
                    </a:lnTo>
                    <a:lnTo>
                      <a:pt x="47799135" y="4343400"/>
                    </a:lnTo>
                    <a:lnTo>
                      <a:pt x="47799135" y="0"/>
                    </a:lnTo>
                    <a:lnTo>
                      <a:pt x="47037135" y="0"/>
                    </a:lnTo>
                    <a:close/>
                    <a:moveTo>
                      <a:pt x="47475285" y="760730"/>
                    </a:moveTo>
                    <a:lnTo>
                      <a:pt x="47475285" y="4019550"/>
                    </a:lnTo>
                    <a:lnTo>
                      <a:pt x="47037135" y="4019550"/>
                    </a:lnTo>
                    <a:lnTo>
                      <a:pt x="47037135" y="4020820"/>
                    </a:lnTo>
                    <a:lnTo>
                      <a:pt x="760730" y="4020820"/>
                    </a:lnTo>
                    <a:lnTo>
                      <a:pt x="760730" y="4019550"/>
                    </a:lnTo>
                    <a:lnTo>
                      <a:pt x="323850" y="4019550"/>
                    </a:lnTo>
                    <a:lnTo>
                      <a:pt x="323850" y="323850"/>
                    </a:lnTo>
                    <a:lnTo>
                      <a:pt x="47475285" y="323850"/>
                    </a:lnTo>
                    <a:lnTo>
                      <a:pt x="47475285" y="760730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10" name="Freeform 10"/>
              <p:cNvSpPr/>
              <p:nvPr/>
            </p:nvSpPr>
            <p:spPr>
              <a:xfrm>
                <a:off x="323850" y="323850"/>
                <a:ext cx="47151435" cy="3696970"/>
              </a:xfrm>
              <a:custGeom>
                <a:avLst/>
                <a:gdLst/>
                <a:ahLst/>
                <a:cxnLst/>
                <a:rect l="l" t="t" r="r" b="b"/>
                <a:pathLst>
                  <a:path w="47151435" h="3696970">
                    <a:moveTo>
                      <a:pt x="46710746" y="0"/>
                    </a:moveTo>
                    <a:lnTo>
                      <a:pt x="0" y="0"/>
                    </a:lnTo>
                    <a:lnTo>
                      <a:pt x="0" y="3695700"/>
                    </a:lnTo>
                    <a:lnTo>
                      <a:pt x="436880" y="3695700"/>
                    </a:lnTo>
                    <a:lnTo>
                      <a:pt x="436880" y="3696970"/>
                    </a:lnTo>
                    <a:lnTo>
                      <a:pt x="46713285" y="3696970"/>
                    </a:lnTo>
                    <a:lnTo>
                      <a:pt x="46713285" y="3695700"/>
                    </a:lnTo>
                    <a:lnTo>
                      <a:pt x="47151435" y="3695700"/>
                    </a:lnTo>
                    <a:lnTo>
                      <a:pt x="47151435" y="0"/>
                    </a:lnTo>
                    <a:close/>
                  </a:path>
                </a:pathLst>
              </a:custGeom>
              <a:solidFill>
                <a:srgbClr val="05445E"/>
              </a:solidFill>
            </p:spPr>
          </p:sp>
        </p:grpSp>
        <p:sp>
          <p:nvSpPr>
            <p:cNvPr id="15" name="TextBox 15"/>
            <p:cNvSpPr txBox="1"/>
            <p:nvPr/>
          </p:nvSpPr>
          <p:spPr>
            <a:xfrm>
              <a:off x="2233993" y="6891180"/>
              <a:ext cx="7141369" cy="4597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  <a:spcBef>
                  <a:spcPct val="0"/>
                </a:spcBef>
              </a:pPr>
              <a:r>
                <a:rPr lang="en-US" sz="2800" spc="84" dirty="0" err="1">
                  <a:solidFill>
                    <a:srgbClr val="F2EBC7"/>
                  </a:solidFill>
                  <a:latin typeface="Raleway"/>
                </a:rPr>
                <a:t>DashBoard</a:t>
              </a:r>
              <a:r>
                <a:rPr lang="en-US" sz="2800" spc="84" dirty="0">
                  <a:solidFill>
                    <a:srgbClr val="F2EBC7"/>
                  </a:solidFill>
                  <a:latin typeface="Raleway"/>
                </a:rPr>
                <a:t> com as </a:t>
              </a:r>
              <a:r>
                <a:rPr lang="en-US" sz="2800" spc="84" dirty="0" err="1">
                  <a:solidFill>
                    <a:srgbClr val="F2EBC7"/>
                  </a:solidFill>
                  <a:latin typeface="Raleway"/>
                </a:rPr>
                <a:t>informações</a:t>
              </a:r>
              <a:r>
                <a:rPr lang="en-US" sz="2800" spc="84" dirty="0">
                  <a:solidFill>
                    <a:srgbClr val="F2EBC7"/>
                  </a:solidFill>
                  <a:latin typeface="Raleway"/>
                </a:rPr>
                <a:t> </a:t>
              </a:r>
              <a:r>
                <a:rPr lang="en-US" sz="2800" spc="84" dirty="0" err="1">
                  <a:solidFill>
                    <a:srgbClr val="F2EBC7"/>
                  </a:solidFill>
                  <a:latin typeface="Raleway"/>
                </a:rPr>
                <a:t>métricas</a:t>
              </a:r>
              <a:endParaRPr lang="en-US" sz="2800" spc="84" dirty="0">
                <a:solidFill>
                  <a:srgbClr val="F2EBC7"/>
                </a:solidFill>
                <a:latin typeface="Raleway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6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2" presetClass="entr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18288000" cy="1028700"/>
          </a:xfrm>
          <a:prstGeom prst="rect">
            <a:avLst/>
          </a:prstGeom>
          <a:solidFill>
            <a:srgbClr val="313F4C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829119" y="113156"/>
            <a:ext cx="929416" cy="864357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5400000">
            <a:off x="-216400" y="8681195"/>
            <a:ext cx="2022166" cy="19552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10800000">
            <a:off x="16617089" y="8647712"/>
            <a:ext cx="2022166" cy="19552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1028700" y="292921"/>
            <a:ext cx="6800419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 DIAGRAMA DE SOLUÇÃO</a:t>
            </a:r>
          </a:p>
        </p:txBody>
      </p:sp>
      <p:sp>
        <p:nvSpPr>
          <p:cNvPr id="8" name="AutoShape 2">
            <a:extLst>
              <a:ext uri="{FF2B5EF4-FFF2-40B4-BE49-F238E27FC236}">
                <a16:creationId xmlns:a16="http://schemas.microsoft.com/office/drawing/2014/main" id="{344D010A-F858-4697-B5B2-28A8986D489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991600" y="49911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FED14627-ECB9-4FDF-A063-490BCF8DAC0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144000" y="51435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10" name="Imagem 9" descr="Tela de celular com mensagem de texto&#10;&#10;Descrição gerada automaticamente">
            <a:extLst>
              <a:ext uri="{FF2B5EF4-FFF2-40B4-BE49-F238E27FC236}">
                <a16:creationId xmlns:a16="http://schemas.microsoft.com/office/drawing/2014/main" id="{E28FB3BA-21B9-40B9-8E84-21FECCCEB18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2457026"/>
            <a:ext cx="18135600" cy="603927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8644" b="14879"/>
          <a:stretch>
            <a:fillRect/>
          </a:stretch>
        </p:blipFill>
        <p:spPr>
          <a:xfrm rot="-5400000">
            <a:off x="-273113" y="9226037"/>
            <a:ext cx="1296092" cy="1210589"/>
          </a:xfrm>
          <a:prstGeom prst="rect">
            <a:avLst/>
          </a:prstGeom>
        </p:spPr>
      </p:pic>
      <p:sp>
        <p:nvSpPr>
          <p:cNvPr id="4" name="AutoShape 4"/>
          <p:cNvSpPr/>
          <p:nvPr/>
        </p:nvSpPr>
        <p:spPr>
          <a:xfrm>
            <a:off x="-39862" y="0"/>
            <a:ext cx="18327862" cy="1028700"/>
          </a:xfrm>
          <a:prstGeom prst="rect">
            <a:avLst/>
          </a:prstGeom>
          <a:solidFill>
            <a:srgbClr val="313F4C"/>
          </a:solidFill>
        </p:spPr>
      </p:sp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rcRect t="2387" b="2387"/>
          <a:stretch>
            <a:fillRect/>
          </a:stretch>
        </p:blipFill>
        <p:spPr>
          <a:xfrm>
            <a:off x="7699741" y="102923"/>
            <a:ext cx="1929100" cy="845010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1028700" y="292921"/>
            <a:ext cx="6800419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 ESTRUTURA DO PROJETO</a:t>
            </a:r>
          </a:p>
        </p:txBody>
      </p:sp>
      <p:grpSp>
        <p:nvGrpSpPr>
          <p:cNvPr id="25" name="Agrupar 24">
            <a:extLst>
              <a:ext uri="{FF2B5EF4-FFF2-40B4-BE49-F238E27FC236}">
                <a16:creationId xmlns:a16="http://schemas.microsoft.com/office/drawing/2014/main" id="{E0E4500E-2DB9-4225-8179-6CDB1B0F9B5C}"/>
              </a:ext>
            </a:extLst>
          </p:cNvPr>
          <p:cNvGrpSpPr/>
          <p:nvPr/>
        </p:nvGrpSpPr>
        <p:grpSpPr>
          <a:xfrm>
            <a:off x="599431" y="1848373"/>
            <a:ext cx="5254694" cy="7624579"/>
            <a:chOff x="599431" y="1317271"/>
            <a:chExt cx="5254694" cy="7624579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4"/>
            <a:srcRect l="1246" t="988" r="3115" b="3998"/>
            <a:stretch>
              <a:fillRect/>
            </a:stretch>
          </p:blipFill>
          <p:spPr>
            <a:xfrm>
              <a:off x="599431" y="1317271"/>
              <a:ext cx="5254694" cy="6579052"/>
            </a:xfrm>
            <a:prstGeom prst="rect">
              <a:avLst/>
            </a:prstGeom>
          </p:spPr>
        </p:pic>
        <p:grpSp>
          <p:nvGrpSpPr>
            <p:cNvPr id="3" name="Agrupar 2">
              <a:extLst>
                <a:ext uri="{FF2B5EF4-FFF2-40B4-BE49-F238E27FC236}">
                  <a16:creationId xmlns:a16="http://schemas.microsoft.com/office/drawing/2014/main" id="{52C24F4D-60E2-4012-9793-EC3242434EB7}"/>
                </a:ext>
              </a:extLst>
            </p:cNvPr>
            <p:cNvGrpSpPr/>
            <p:nvPr/>
          </p:nvGrpSpPr>
          <p:grpSpPr>
            <a:xfrm>
              <a:off x="599431" y="8279598"/>
              <a:ext cx="5254694" cy="662252"/>
              <a:chOff x="599431" y="8279598"/>
              <a:chExt cx="5254694" cy="662252"/>
            </a:xfrm>
          </p:grpSpPr>
          <p:grpSp>
            <p:nvGrpSpPr>
              <p:cNvPr id="7" name="Group 7"/>
              <p:cNvGrpSpPr/>
              <p:nvPr/>
            </p:nvGrpSpPr>
            <p:grpSpPr>
              <a:xfrm>
                <a:off x="599431" y="8279598"/>
                <a:ext cx="5254694" cy="662252"/>
                <a:chOff x="0" y="0"/>
                <a:chExt cx="34463078" cy="4343400"/>
              </a:xfrm>
            </p:grpSpPr>
            <p:sp>
              <p:nvSpPr>
                <p:cNvPr id="8" name="Freeform 8"/>
                <p:cNvSpPr/>
                <p:nvPr/>
              </p:nvSpPr>
              <p:spPr>
                <a:xfrm>
                  <a:off x="0" y="0"/>
                  <a:ext cx="34463078" cy="434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63078" h="4343400">
                      <a:moveTo>
                        <a:pt x="33701078" y="0"/>
                      </a:moveTo>
                      <a:lnTo>
                        <a:pt x="0" y="0"/>
                      </a:lnTo>
                      <a:lnTo>
                        <a:pt x="0" y="4343400"/>
                      </a:lnTo>
                      <a:lnTo>
                        <a:pt x="34463078" y="4343400"/>
                      </a:lnTo>
                      <a:lnTo>
                        <a:pt x="34463078" y="0"/>
                      </a:lnTo>
                      <a:lnTo>
                        <a:pt x="33701078" y="0"/>
                      </a:lnTo>
                      <a:close/>
                      <a:moveTo>
                        <a:pt x="34139228" y="760730"/>
                      </a:moveTo>
                      <a:lnTo>
                        <a:pt x="34139228" y="4019550"/>
                      </a:lnTo>
                      <a:lnTo>
                        <a:pt x="33701078" y="4019550"/>
                      </a:lnTo>
                      <a:lnTo>
                        <a:pt x="33701078" y="4020820"/>
                      </a:lnTo>
                      <a:lnTo>
                        <a:pt x="760730" y="4020820"/>
                      </a:lnTo>
                      <a:lnTo>
                        <a:pt x="760730" y="4019550"/>
                      </a:lnTo>
                      <a:lnTo>
                        <a:pt x="323850" y="4019550"/>
                      </a:lnTo>
                      <a:lnTo>
                        <a:pt x="323850" y="323850"/>
                      </a:lnTo>
                      <a:lnTo>
                        <a:pt x="34139228" y="323850"/>
                      </a:lnTo>
                      <a:lnTo>
                        <a:pt x="34139228" y="76073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</p:spPr>
            </p:sp>
            <p:sp>
              <p:nvSpPr>
                <p:cNvPr id="9" name="Freeform 9"/>
                <p:cNvSpPr/>
                <p:nvPr/>
              </p:nvSpPr>
              <p:spPr>
                <a:xfrm>
                  <a:off x="323850" y="323850"/>
                  <a:ext cx="33815378" cy="3696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815378" h="3696970">
                      <a:moveTo>
                        <a:pt x="33374688" y="0"/>
                      </a:moveTo>
                      <a:lnTo>
                        <a:pt x="0" y="0"/>
                      </a:lnTo>
                      <a:lnTo>
                        <a:pt x="0" y="3695700"/>
                      </a:lnTo>
                      <a:lnTo>
                        <a:pt x="436880" y="3695700"/>
                      </a:lnTo>
                      <a:lnTo>
                        <a:pt x="436880" y="3696970"/>
                      </a:lnTo>
                      <a:lnTo>
                        <a:pt x="33377228" y="3696970"/>
                      </a:lnTo>
                      <a:lnTo>
                        <a:pt x="33377228" y="3695700"/>
                      </a:lnTo>
                      <a:lnTo>
                        <a:pt x="33815378" y="3695700"/>
                      </a:lnTo>
                      <a:lnTo>
                        <a:pt x="33815378" y="0"/>
                      </a:lnTo>
                      <a:close/>
                    </a:path>
                  </a:pathLst>
                </a:custGeom>
                <a:solidFill>
                  <a:srgbClr val="05445E"/>
                </a:solidFill>
              </p:spPr>
            </p:sp>
          </p:grpSp>
          <p:sp>
            <p:nvSpPr>
              <p:cNvPr id="16" name="TextBox 16"/>
              <p:cNvSpPr txBox="1"/>
              <p:nvPr/>
            </p:nvSpPr>
            <p:spPr>
              <a:xfrm>
                <a:off x="980228" y="8288613"/>
                <a:ext cx="4645010" cy="588687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>
                  <a:lnSpc>
                    <a:spcPts val="5120"/>
                  </a:lnSpc>
                  <a:spcBef>
                    <a:spcPct val="0"/>
                  </a:spcBef>
                </a:pPr>
                <a:r>
                  <a:rPr lang="en-US" sz="3200" spc="96" dirty="0">
                    <a:solidFill>
                      <a:srgbClr val="FFFFFF"/>
                    </a:solidFill>
                    <a:latin typeface="Raleway"/>
                  </a:rPr>
                  <a:t>Back Log </a:t>
                </a:r>
                <a:r>
                  <a:rPr lang="en-US" sz="3200" spc="96" dirty="0" err="1">
                    <a:solidFill>
                      <a:srgbClr val="FFFFFF"/>
                    </a:solidFill>
                    <a:latin typeface="Raleway"/>
                  </a:rPr>
                  <a:t>Frigologia</a:t>
                </a:r>
                <a:endParaRPr lang="en-US" sz="3200" spc="96" dirty="0">
                  <a:solidFill>
                    <a:srgbClr val="FFFFFF"/>
                  </a:solidFill>
                  <a:latin typeface="Raleway"/>
                </a:endParaRPr>
              </a:p>
            </p:txBody>
          </p:sp>
        </p:grpSp>
      </p:grpSp>
      <p:grpSp>
        <p:nvGrpSpPr>
          <p:cNvPr id="26" name="Agrupar 25">
            <a:extLst>
              <a:ext uri="{FF2B5EF4-FFF2-40B4-BE49-F238E27FC236}">
                <a16:creationId xmlns:a16="http://schemas.microsoft.com/office/drawing/2014/main" id="{2FF0D797-3DC9-4963-80B9-50DD6755A569}"/>
              </a:ext>
            </a:extLst>
          </p:cNvPr>
          <p:cNvGrpSpPr/>
          <p:nvPr/>
        </p:nvGrpSpPr>
        <p:grpSpPr>
          <a:xfrm>
            <a:off x="6495509" y="1848373"/>
            <a:ext cx="5474729" cy="7638527"/>
            <a:chOff x="6495509" y="1317271"/>
            <a:chExt cx="5474729" cy="7638527"/>
          </a:xfrm>
        </p:grpSpPr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5"/>
            <a:srcRect l="997" t="1342" r="3253" b="2637"/>
            <a:stretch>
              <a:fillRect/>
            </a:stretch>
          </p:blipFill>
          <p:spPr>
            <a:xfrm>
              <a:off x="6605423" y="1317271"/>
              <a:ext cx="5205577" cy="6579052"/>
            </a:xfrm>
            <a:prstGeom prst="rect">
              <a:avLst/>
            </a:prstGeom>
          </p:spPr>
        </p:pic>
        <p:grpSp>
          <p:nvGrpSpPr>
            <p:cNvPr id="22" name="Agrupar 21">
              <a:extLst>
                <a:ext uri="{FF2B5EF4-FFF2-40B4-BE49-F238E27FC236}">
                  <a16:creationId xmlns:a16="http://schemas.microsoft.com/office/drawing/2014/main" id="{7CAED3C8-2824-4768-A6BB-9C212DA897C5}"/>
                </a:ext>
              </a:extLst>
            </p:cNvPr>
            <p:cNvGrpSpPr/>
            <p:nvPr/>
          </p:nvGrpSpPr>
          <p:grpSpPr>
            <a:xfrm>
              <a:off x="6495509" y="8271792"/>
              <a:ext cx="5474729" cy="684006"/>
              <a:chOff x="6495509" y="8271792"/>
              <a:chExt cx="5474729" cy="684006"/>
            </a:xfrm>
          </p:grpSpPr>
          <p:grpSp>
            <p:nvGrpSpPr>
              <p:cNvPr id="11" name="Group 11"/>
              <p:cNvGrpSpPr/>
              <p:nvPr/>
            </p:nvGrpSpPr>
            <p:grpSpPr>
              <a:xfrm>
                <a:off x="6544888" y="8279598"/>
                <a:ext cx="5425350" cy="676200"/>
                <a:chOff x="0" y="0"/>
                <a:chExt cx="35582332" cy="4434878"/>
              </a:xfrm>
            </p:grpSpPr>
            <p:sp>
              <p:nvSpPr>
                <p:cNvPr id="12" name="Freeform 12"/>
                <p:cNvSpPr/>
                <p:nvPr/>
              </p:nvSpPr>
              <p:spPr>
                <a:xfrm>
                  <a:off x="0" y="0"/>
                  <a:ext cx="35582330" cy="4434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82330" h="4434878">
                      <a:moveTo>
                        <a:pt x="34820330" y="0"/>
                      </a:moveTo>
                      <a:lnTo>
                        <a:pt x="0" y="0"/>
                      </a:lnTo>
                      <a:lnTo>
                        <a:pt x="0" y="4434878"/>
                      </a:lnTo>
                      <a:lnTo>
                        <a:pt x="35582330" y="4434878"/>
                      </a:lnTo>
                      <a:lnTo>
                        <a:pt x="35582330" y="0"/>
                      </a:lnTo>
                      <a:lnTo>
                        <a:pt x="34820330" y="0"/>
                      </a:lnTo>
                      <a:close/>
                      <a:moveTo>
                        <a:pt x="35258480" y="760730"/>
                      </a:moveTo>
                      <a:lnTo>
                        <a:pt x="35258480" y="4111028"/>
                      </a:lnTo>
                      <a:lnTo>
                        <a:pt x="34820330" y="4111028"/>
                      </a:lnTo>
                      <a:lnTo>
                        <a:pt x="34820330" y="4112298"/>
                      </a:lnTo>
                      <a:lnTo>
                        <a:pt x="760730" y="4112298"/>
                      </a:lnTo>
                      <a:lnTo>
                        <a:pt x="760730" y="4111028"/>
                      </a:lnTo>
                      <a:lnTo>
                        <a:pt x="323850" y="4111028"/>
                      </a:lnTo>
                      <a:lnTo>
                        <a:pt x="323850" y="323850"/>
                      </a:lnTo>
                      <a:lnTo>
                        <a:pt x="35258480" y="323850"/>
                      </a:lnTo>
                      <a:lnTo>
                        <a:pt x="35258480" y="76073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</p:spPr>
            </p:sp>
            <p:sp>
              <p:nvSpPr>
                <p:cNvPr id="13" name="Freeform 13"/>
                <p:cNvSpPr/>
                <p:nvPr/>
              </p:nvSpPr>
              <p:spPr>
                <a:xfrm>
                  <a:off x="323850" y="323850"/>
                  <a:ext cx="34934630" cy="37884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34630" h="3788448">
                      <a:moveTo>
                        <a:pt x="34493941" y="0"/>
                      </a:moveTo>
                      <a:lnTo>
                        <a:pt x="0" y="0"/>
                      </a:lnTo>
                      <a:lnTo>
                        <a:pt x="0" y="3787178"/>
                      </a:lnTo>
                      <a:lnTo>
                        <a:pt x="436880" y="3787178"/>
                      </a:lnTo>
                      <a:lnTo>
                        <a:pt x="436880" y="3788448"/>
                      </a:lnTo>
                      <a:lnTo>
                        <a:pt x="34496480" y="3788448"/>
                      </a:lnTo>
                      <a:lnTo>
                        <a:pt x="34496480" y="3787178"/>
                      </a:lnTo>
                      <a:lnTo>
                        <a:pt x="34934630" y="3787178"/>
                      </a:lnTo>
                      <a:lnTo>
                        <a:pt x="34934630" y="0"/>
                      </a:lnTo>
                      <a:close/>
                    </a:path>
                  </a:pathLst>
                </a:custGeom>
                <a:solidFill>
                  <a:srgbClr val="05445E"/>
                </a:solidFill>
              </p:spPr>
              <p:txBody>
                <a:bodyPr/>
                <a:lstStyle/>
                <a:p>
                  <a:endParaRPr lang="pt-BR" dirty="0"/>
                </a:p>
              </p:txBody>
            </p:sp>
          </p:grpSp>
          <p:sp>
            <p:nvSpPr>
              <p:cNvPr id="17" name="TextBox 17"/>
              <p:cNvSpPr txBox="1"/>
              <p:nvPr/>
            </p:nvSpPr>
            <p:spPr>
              <a:xfrm>
                <a:off x="6495509" y="8271792"/>
                <a:ext cx="5425350" cy="588687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>
                  <a:lnSpc>
                    <a:spcPts val="5120"/>
                  </a:lnSpc>
                  <a:spcBef>
                    <a:spcPct val="0"/>
                  </a:spcBef>
                </a:pPr>
                <a:r>
                  <a:rPr lang="en-US" sz="3200" spc="96" dirty="0">
                    <a:solidFill>
                      <a:srgbClr val="FFFFFF"/>
                    </a:solidFill>
                    <a:latin typeface="Raleway"/>
                  </a:rPr>
                  <a:t>Bando de Dados</a:t>
                </a:r>
              </a:p>
            </p:txBody>
          </p:sp>
        </p:grpSp>
      </p:grpSp>
      <p:grpSp>
        <p:nvGrpSpPr>
          <p:cNvPr id="27" name="Agrupar 26">
            <a:extLst>
              <a:ext uri="{FF2B5EF4-FFF2-40B4-BE49-F238E27FC236}">
                <a16:creationId xmlns:a16="http://schemas.microsoft.com/office/drawing/2014/main" id="{A6BA2446-EDD0-47BB-A862-F34D24AAD717}"/>
              </a:ext>
            </a:extLst>
          </p:cNvPr>
          <p:cNvGrpSpPr/>
          <p:nvPr/>
        </p:nvGrpSpPr>
        <p:grpSpPr>
          <a:xfrm>
            <a:off x="12344400" y="1848373"/>
            <a:ext cx="5425350" cy="7638527"/>
            <a:chOff x="12344400" y="1317271"/>
            <a:chExt cx="5425350" cy="7638527"/>
          </a:xfrm>
        </p:grpSpPr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6"/>
            <a:srcRect l="11741" t="1321" r="8398" b="4183"/>
            <a:stretch>
              <a:fillRect/>
            </a:stretch>
          </p:blipFill>
          <p:spPr>
            <a:xfrm>
              <a:off x="12344400" y="1317271"/>
              <a:ext cx="5425350" cy="6579052"/>
            </a:xfrm>
            <a:prstGeom prst="rect">
              <a:avLst/>
            </a:prstGeom>
          </p:spPr>
        </p:pic>
        <p:grpSp>
          <p:nvGrpSpPr>
            <p:cNvPr id="24" name="Agrupar 23">
              <a:extLst>
                <a:ext uri="{FF2B5EF4-FFF2-40B4-BE49-F238E27FC236}">
                  <a16:creationId xmlns:a16="http://schemas.microsoft.com/office/drawing/2014/main" id="{AB81418B-10AA-4854-ACDF-AA070ACEA0FA}"/>
                </a:ext>
              </a:extLst>
            </p:cNvPr>
            <p:cNvGrpSpPr/>
            <p:nvPr/>
          </p:nvGrpSpPr>
          <p:grpSpPr>
            <a:xfrm>
              <a:off x="12479047" y="8279598"/>
              <a:ext cx="5205577" cy="676200"/>
              <a:chOff x="12479047" y="8279598"/>
              <a:chExt cx="5205577" cy="676200"/>
            </a:xfrm>
          </p:grpSpPr>
          <p:grpSp>
            <p:nvGrpSpPr>
              <p:cNvPr id="18" name="Group 18"/>
              <p:cNvGrpSpPr/>
              <p:nvPr/>
            </p:nvGrpSpPr>
            <p:grpSpPr>
              <a:xfrm>
                <a:off x="12479047" y="8279598"/>
                <a:ext cx="5205577" cy="676200"/>
                <a:chOff x="0" y="0"/>
                <a:chExt cx="34140943" cy="4434878"/>
              </a:xfrm>
            </p:grpSpPr>
            <p:sp>
              <p:nvSpPr>
                <p:cNvPr id="19" name="Freeform 19"/>
                <p:cNvSpPr/>
                <p:nvPr/>
              </p:nvSpPr>
              <p:spPr>
                <a:xfrm>
                  <a:off x="0" y="0"/>
                  <a:ext cx="34140942" cy="4434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40942" h="4434878">
                      <a:moveTo>
                        <a:pt x="33378942" y="0"/>
                      </a:moveTo>
                      <a:lnTo>
                        <a:pt x="0" y="0"/>
                      </a:lnTo>
                      <a:lnTo>
                        <a:pt x="0" y="4434878"/>
                      </a:lnTo>
                      <a:lnTo>
                        <a:pt x="34140942" y="4434878"/>
                      </a:lnTo>
                      <a:lnTo>
                        <a:pt x="34140942" y="0"/>
                      </a:lnTo>
                      <a:lnTo>
                        <a:pt x="33378942" y="0"/>
                      </a:lnTo>
                      <a:close/>
                      <a:moveTo>
                        <a:pt x="33817092" y="760730"/>
                      </a:moveTo>
                      <a:lnTo>
                        <a:pt x="33817092" y="4111028"/>
                      </a:lnTo>
                      <a:lnTo>
                        <a:pt x="33378942" y="4111028"/>
                      </a:lnTo>
                      <a:lnTo>
                        <a:pt x="33378942" y="4112298"/>
                      </a:lnTo>
                      <a:lnTo>
                        <a:pt x="760730" y="4112298"/>
                      </a:lnTo>
                      <a:lnTo>
                        <a:pt x="760730" y="4111028"/>
                      </a:lnTo>
                      <a:lnTo>
                        <a:pt x="323850" y="4111028"/>
                      </a:lnTo>
                      <a:lnTo>
                        <a:pt x="323850" y="323850"/>
                      </a:lnTo>
                      <a:lnTo>
                        <a:pt x="33817092" y="323850"/>
                      </a:lnTo>
                      <a:lnTo>
                        <a:pt x="33817092" y="76073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</p:spPr>
            </p:sp>
            <p:sp>
              <p:nvSpPr>
                <p:cNvPr id="20" name="Freeform 20"/>
                <p:cNvSpPr/>
                <p:nvPr/>
              </p:nvSpPr>
              <p:spPr>
                <a:xfrm>
                  <a:off x="323850" y="323850"/>
                  <a:ext cx="33493242" cy="37884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93242" h="3788448">
                      <a:moveTo>
                        <a:pt x="33052553" y="0"/>
                      </a:moveTo>
                      <a:lnTo>
                        <a:pt x="0" y="0"/>
                      </a:lnTo>
                      <a:lnTo>
                        <a:pt x="0" y="3787178"/>
                      </a:lnTo>
                      <a:lnTo>
                        <a:pt x="436880" y="3787178"/>
                      </a:lnTo>
                      <a:lnTo>
                        <a:pt x="436880" y="3788448"/>
                      </a:lnTo>
                      <a:lnTo>
                        <a:pt x="33055092" y="3788448"/>
                      </a:lnTo>
                      <a:lnTo>
                        <a:pt x="33055092" y="3787178"/>
                      </a:lnTo>
                      <a:lnTo>
                        <a:pt x="33493242" y="3787178"/>
                      </a:lnTo>
                      <a:lnTo>
                        <a:pt x="33493242" y="0"/>
                      </a:lnTo>
                      <a:close/>
                    </a:path>
                  </a:pathLst>
                </a:custGeom>
                <a:solidFill>
                  <a:srgbClr val="05445E"/>
                </a:solidFill>
              </p:spPr>
            </p:sp>
          </p:grpSp>
          <p:sp>
            <p:nvSpPr>
              <p:cNvPr id="21" name="TextBox 21"/>
              <p:cNvSpPr txBox="1"/>
              <p:nvPr/>
            </p:nvSpPr>
            <p:spPr>
              <a:xfrm>
                <a:off x="13448075" y="8288613"/>
                <a:ext cx="3267521" cy="588687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5120"/>
                  </a:lnSpc>
                  <a:spcBef>
                    <a:spcPct val="0"/>
                  </a:spcBef>
                </a:pPr>
                <a:r>
                  <a:rPr lang="en-US" sz="3200" spc="96" dirty="0">
                    <a:solidFill>
                      <a:srgbClr val="FFFFFF"/>
                    </a:solidFill>
                    <a:latin typeface="Raleway"/>
                  </a:rPr>
                  <a:t>Site</a:t>
                </a:r>
              </a:p>
            </p:txBody>
          </p:sp>
        </p:grpSp>
      </p:grpSp>
      <p:pic>
        <p:nvPicPr>
          <p:cNvPr id="23" name="Picture 2">
            <a:extLst>
              <a:ext uri="{FF2B5EF4-FFF2-40B4-BE49-F238E27FC236}">
                <a16:creationId xmlns:a16="http://schemas.microsoft.com/office/drawing/2014/main" id="{6C116603-DC36-4F1E-976C-5FC544C7FAB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8644" b="14879"/>
          <a:stretch>
            <a:fillRect/>
          </a:stretch>
        </p:blipFill>
        <p:spPr>
          <a:xfrm rot="10800000">
            <a:off x="17221200" y="9268789"/>
            <a:ext cx="1296092" cy="121058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362</TotalTime>
  <Words>422</Words>
  <Application>Microsoft Office PowerPoint</Application>
  <PresentationFormat>Personalizar</PresentationFormat>
  <Paragraphs>64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Calibri</vt:lpstr>
      <vt:lpstr>Raleway Bold</vt:lpstr>
      <vt:lpstr>Arial</vt:lpstr>
      <vt:lpstr>Raleway</vt:lpstr>
      <vt:lpstr>Raleway Heavy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and Black Mind Map Presentation</dc:title>
  <dc:creator>Lucas Ferreira dos Santos</dc:creator>
  <cp:lastModifiedBy>Renato de Oliveira Paulino</cp:lastModifiedBy>
  <cp:revision>32</cp:revision>
  <dcterms:created xsi:type="dcterms:W3CDTF">2006-08-16T00:00:00Z</dcterms:created>
  <dcterms:modified xsi:type="dcterms:W3CDTF">2020-09-23T18:20:18Z</dcterms:modified>
  <dc:identifier>DAEH9baU73E</dc:identifier>
</cp:coreProperties>
</file>

<file path=docProps/thumbnail.jpeg>
</file>